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64" r:id="rId5"/>
    <p:sldId id="257" r:id="rId6"/>
    <p:sldId id="266" r:id="rId7"/>
    <p:sldId id="281" r:id="rId8"/>
    <p:sldId id="282" r:id="rId9"/>
    <p:sldId id="309" r:id="rId10"/>
    <p:sldId id="267" r:id="rId11"/>
    <p:sldId id="268" r:id="rId12"/>
    <p:sldId id="284" r:id="rId13"/>
    <p:sldId id="285" r:id="rId14"/>
    <p:sldId id="286" r:id="rId15"/>
    <p:sldId id="288" r:id="rId16"/>
    <p:sldId id="287" r:id="rId17"/>
    <p:sldId id="290" r:id="rId18"/>
    <p:sldId id="310" r:id="rId19"/>
    <p:sldId id="291" r:id="rId20"/>
    <p:sldId id="292" r:id="rId21"/>
    <p:sldId id="293" r:id="rId22"/>
    <p:sldId id="294" r:id="rId23"/>
    <p:sldId id="314" r:id="rId24"/>
    <p:sldId id="296" r:id="rId25"/>
    <p:sldId id="311" r:id="rId26"/>
    <p:sldId id="298" r:id="rId27"/>
    <p:sldId id="299" r:id="rId28"/>
    <p:sldId id="270" r:id="rId29"/>
    <p:sldId id="272" r:id="rId30"/>
    <p:sldId id="273" r:id="rId31"/>
    <p:sldId id="306" r:id="rId32"/>
    <p:sldId id="307" r:id="rId33"/>
    <p:sldId id="274" r:id="rId34"/>
    <p:sldId id="277" r:id="rId35"/>
    <p:sldId id="275" r:id="rId36"/>
    <p:sldId id="312" r:id="rId37"/>
    <p:sldId id="308" r:id="rId38"/>
    <p:sldId id="276" r:id="rId39"/>
    <p:sldId id="313" r:id="rId40"/>
    <p:sldId id="27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4F6AA-6F25-4822-9CDE-55B06A064D7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B29A9-EA6B-4F8A-91FD-6368EA5F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91B0-372D-6ABA-BFFB-66C654851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C6084-8E66-45E6-286D-32360A829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D2B18-F6C3-0F06-E269-82346DDC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7DD6-3EBB-40E9-9808-48831C0D63A3}" type="datetime1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387E5-989F-E41D-4046-E179FA68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85B0B-7036-578C-275E-EB9B0674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0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8779-A001-374B-62C9-08D73B42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7BBF5-5959-DCC0-98CA-F5EB36766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73EA2-B760-1A17-1B6D-82169503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A10A-59AE-4B08-87FB-6A31564313A4}" type="datetime1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2C41A-54B8-B140-F2EC-DAB55C21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6379E-4AB7-26C8-9542-D4E96D8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9E714-2B79-D221-1137-8B44EC11A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825F7-BE0D-7139-2948-AFDAE0109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E283-500D-2D07-4F02-5ABD5058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DD03-8D64-443B-A1FE-20A7D69EE575}" type="datetime1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7F307-2B67-8D5C-B186-5F8DD184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205E5-CC37-6341-3CA5-57711C1E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396A-21D9-4314-D74C-2D379C4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3B92A-8B34-FB37-983A-D0E6A66E2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424C5-7807-C484-2699-D32842DC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C037-8898-4BC4-8533-01FB4419B945}" type="datetime1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43F78-744B-F0FA-4FAC-7515A9E5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57EDE-A1B2-2B0F-DC80-336A40FF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2C32-DC71-A4A4-EC28-3D24CF28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054C8-5496-1D32-A06D-DB40F3528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5C87B-860D-A2F8-0A3D-2978A5D1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CF76-AA68-4DF7-9AFB-D4F7FED6E069}" type="datetime1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5CC6C-FB26-4E00-4560-36B0402E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42E0-5058-5A3A-BDD0-212AEBC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8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0F02-2E49-49BF-2BBC-BBE98526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D5CD-89AD-BEE7-97E0-FD84E8ADF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64ACA-0515-79A2-31B1-9EAF43CA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3E571-0A06-F931-74E5-72078747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AD3F-7199-452F-A0DD-4E4F00885594}" type="datetime1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B5E29-6125-92CE-0C23-E3B42661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6607-5536-0E32-D9F0-0E5100F0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E8AB-CBFD-8791-1541-D940E092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27CA-DCB5-5B64-15F9-BD7FD9BD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400A2-9904-D7F5-D002-F78BCA81E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E38BC-2021-C2E5-09E0-F01391321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4D979-D402-EACE-6BBE-C8ED2E25F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F5C9C-D70C-96D3-343C-DA784E97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DE4-BEFA-4CC3-A7D8-10279DF0A4E0}" type="datetime1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DEFB9-1966-5818-CEA5-3D04D3E0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8C071-D455-D2B2-9EFF-3AA5472B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5E59-6AFE-92A6-4018-519C2A30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163D0-C83F-C9D6-9E21-AFE5AB29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EC25-13C5-4919-9296-56735205B1F6}" type="datetime1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12CB1-3F55-59FC-CA8D-622F44B6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90A3F-8830-3D42-1F0C-08A2F263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7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3EA9B-3D9C-9379-87B4-AD0C9496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0085-2499-4184-9FC4-02BB6E0E2A0C}" type="datetime1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7D0B1-16D9-950F-3F4C-7029D3BA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7EDBB-3097-9B49-3AE4-B78B7DBE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A981-1946-A6A9-37E3-E54C3C0B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60C3-7FC6-7901-B262-ED1D0A9F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8C5C2-4147-5B49-249D-B4085AF01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1B332-262B-649A-37A4-821B26AD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EAF9-D548-4597-8191-64CAA3839CDF}" type="datetime1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44493-756B-6B8A-4127-6FA11D15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2BCF-419F-D26B-A482-6E95C26F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09BB-0BDE-ED07-FE2B-E1409C3C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53385-B055-E2CA-4061-3762AF108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93F6F-C4CA-A4D1-2505-BCF2AB78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F346D-05B2-CBE7-63F9-505594A4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88F-3727-42E7-AB34-6C4BDBA6558F}" type="datetime1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79A4C-C5FF-B943-4662-EA1ED77D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671B3-9B12-5A80-7D07-85EB57C7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D9647-7A8E-36A0-0040-E4A78B0C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6E788-F111-6BF5-E468-B2F64332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28A5E-DFB1-E551-9B1D-D99CB25C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C640-C7C9-479A-81CE-7221B5E096AA}" type="datetime1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05092-2637-6A1C-A2FE-0A85229E2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9D06-EF72-5649-FC50-4BC112555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7567-C62E-42D0-9CC2-12C904FB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CDvision/CMS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795D-857F-4BD8-AA2F-698C558C4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29" y="1857829"/>
            <a:ext cx="11139714" cy="14852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7E4800"/>
                </a:solidFill>
              </a:rPr>
              <a:t> </a:t>
            </a:r>
            <a:r>
              <a:rPr lang="en-US" sz="4400" dirty="0">
                <a:solidFill>
                  <a:srgbClr val="7E4800"/>
                </a:solidFill>
              </a:rPr>
              <a:t>Constrained Mean Shift Using Distant Yet Related Neighbors for Representation Learning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E60B2-09E5-7D98-5711-AE57D0350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Navaneet K L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1,</a:t>
            </a:r>
            <a:r>
              <a:rPr lang="en-US" sz="2800" b="1" baseline="30000" dirty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Soroush Abbasi Koohpayegani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1,</a:t>
            </a:r>
            <a:r>
              <a:rPr lang="en-US" sz="2800" b="1" baseline="30000" dirty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Ajinkya Tejankar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1,</a:t>
            </a:r>
            <a:r>
              <a:rPr lang="en-US" sz="2800" b="1" baseline="30000" dirty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Kossar Pourahmadi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Akshayvarun Subramanya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Hamed Pirsiavash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University of California, Davis    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University of Maryland, Baltimore County</a:t>
            </a:r>
          </a:p>
          <a:p>
            <a:r>
              <a:rPr lang="en-US" sz="2400" b="1" baseline="30000" dirty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 Equal contribution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264D91A5-7D06-C210-78BD-DF713849AFE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33474" y="5943600"/>
            <a:ext cx="652505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ECCV2022">
            <a:extLst>
              <a:ext uri="{FF2B5EF4-FFF2-40B4-BE49-F238E27FC236}">
                <a16:creationId xmlns:a16="http://schemas.microsoft.com/office/drawing/2014/main" id="{A2639B95-ACBC-95B3-ED9B-0BEF06C06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1" b="5744"/>
          <a:stretch/>
        </p:blipFill>
        <p:spPr bwMode="auto">
          <a:xfrm>
            <a:off x="5000082" y="551332"/>
            <a:ext cx="2213608" cy="10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EE9A4-99CE-3A29-447A-8FFEDF03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05" y="764022"/>
            <a:ext cx="2635648" cy="674287"/>
          </a:xfrm>
          <a:prstGeom prst="rect">
            <a:avLst/>
          </a:prstGeom>
        </p:spPr>
      </p:pic>
      <p:pic>
        <p:nvPicPr>
          <p:cNvPr id="11" name="Picture 2" descr="UMBC Primary Logo">
            <a:extLst>
              <a:ext uri="{FF2B5EF4-FFF2-40B4-BE49-F238E27FC236}">
                <a16:creationId xmlns:a16="http://schemas.microsoft.com/office/drawing/2014/main" id="{2E020EEA-0335-74CE-D481-A0FA9AB6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18" y="744836"/>
            <a:ext cx="3059377" cy="7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939910-8B68-4A6D-B3F6-C205392794FC}"/>
              </a:ext>
            </a:extLst>
          </p:cNvPr>
          <p:cNvSpPr/>
          <p:nvPr/>
        </p:nvSpPr>
        <p:spPr>
          <a:xfrm>
            <a:off x="3667504" y="5376658"/>
            <a:ext cx="4517528" cy="425427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                   https://github.com/UCDvision/CMSF</a:t>
            </a: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EF225F55-C3BF-D273-F705-2250DBDBFC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61" y="5480454"/>
            <a:ext cx="1228801" cy="245759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9DC7B03-0A0F-331C-2743-490FD913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6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Knowledge source must be self-supervised.</a:t>
            </a:r>
          </a:p>
          <a:p>
            <a:r>
              <a:rPr lang="en-US" b="1" dirty="0"/>
              <a:t>Solution:</a:t>
            </a:r>
            <a:r>
              <a:rPr lang="en-US" dirty="0"/>
              <a:t> Use an additional augmentation of target</a:t>
            </a:r>
            <a:r>
              <a:rPr lang="en-US" dirty="0">
                <a:solidFill>
                  <a:srgbClr val="FF0000"/>
                </a:solidFill>
              </a:rPr>
              <a:t>??</a:t>
            </a:r>
          </a:p>
          <a:p>
            <a:pPr lvl="1"/>
            <a:r>
              <a:rPr lang="en-US" dirty="0"/>
              <a:t>Need </a:t>
            </a:r>
            <a:r>
              <a:rPr lang="en-US" i="1" dirty="0"/>
              <a:t>diverse </a:t>
            </a:r>
            <a:r>
              <a:rPr lang="en-US" dirty="0"/>
              <a:t>samples, not just augmentations of same image.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3052A-8F3B-E0CD-C409-173F31B61D97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Knowledge source must be self-supervised.</a:t>
            </a:r>
          </a:p>
          <a:p>
            <a:r>
              <a:rPr lang="en-US" b="1" dirty="0"/>
              <a:t>Solution:</a:t>
            </a:r>
            <a:r>
              <a:rPr lang="en-US" dirty="0"/>
              <a:t> Use an additional augmentation of target</a:t>
            </a:r>
            <a:r>
              <a:rPr lang="en-US" dirty="0">
                <a:solidFill>
                  <a:srgbClr val="FF0000"/>
                </a:solidFill>
              </a:rPr>
              <a:t>??</a:t>
            </a:r>
          </a:p>
          <a:p>
            <a:pPr lvl="1"/>
            <a:r>
              <a:rPr lang="en-US" dirty="0"/>
              <a:t>Need </a:t>
            </a:r>
            <a:r>
              <a:rPr lang="en-US" i="1" dirty="0"/>
              <a:t>diverse </a:t>
            </a:r>
            <a:r>
              <a:rPr lang="en-US" dirty="0"/>
              <a:t>samples, not just augmentations of same image.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Augmentation used only for NN search, optimization still with target image!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8E28B-4F87-E5A7-69F1-EB544586D855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source must be self-supervised.</a:t>
            </a:r>
          </a:p>
          <a:p>
            <a:r>
              <a:rPr lang="en-US" b="1" dirty="0"/>
              <a:t>Solution:</a:t>
            </a:r>
            <a:r>
              <a:rPr lang="en-US" dirty="0"/>
              <a:t> Use an additional augmentation of target</a:t>
            </a:r>
            <a:r>
              <a:rPr lang="en-US" dirty="0">
                <a:solidFill>
                  <a:srgbClr val="FF0000"/>
                </a:solidFill>
              </a:rPr>
              <a:t>??</a:t>
            </a:r>
          </a:p>
          <a:p>
            <a:pPr lvl="1"/>
            <a:r>
              <a:rPr lang="en-US" dirty="0"/>
              <a:t>Need </a:t>
            </a:r>
            <a:r>
              <a:rPr lang="en-US" i="1" dirty="0"/>
              <a:t>diverse </a:t>
            </a:r>
            <a:r>
              <a:rPr lang="en-US" dirty="0"/>
              <a:t>samples, not just augmentations of same image.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Augmentation used only for NN search, optimization still with target image!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Semantic relation of constrained NNs to target will be similar to that of unconstrained NNs.</a:t>
            </a:r>
          </a:p>
          <a:p>
            <a:pPr marL="457200" lvl="1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3565F-0826-27CA-0A0C-8F1A3EBF538D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source must be self-supervised.</a:t>
            </a:r>
          </a:p>
          <a:p>
            <a:r>
              <a:rPr lang="en-US" b="1" dirty="0"/>
              <a:t>Solution:</a:t>
            </a:r>
            <a:r>
              <a:rPr lang="en-US" dirty="0"/>
              <a:t> Use an additional augmentation of target</a:t>
            </a:r>
            <a:r>
              <a:rPr lang="en-US" dirty="0">
                <a:solidFill>
                  <a:srgbClr val="FF0000"/>
                </a:solidFill>
              </a:rPr>
              <a:t>??</a:t>
            </a:r>
          </a:p>
          <a:p>
            <a:pPr lvl="1"/>
            <a:r>
              <a:rPr lang="en-US" dirty="0"/>
              <a:t>Need </a:t>
            </a:r>
            <a:r>
              <a:rPr lang="en-US" i="1" dirty="0"/>
              <a:t>diverse </a:t>
            </a:r>
            <a:r>
              <a:rPr lang="en-US" dirty="0"/>
              <a:t>samples, not just augmentations of same image.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Augmentation used only for NN search, optimization still with target image!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Semantic relation of constrained NNs to target will be similar to that of unconstrained NNs.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NNs of augmentation (constrained NNs) are not necessarily NNs of target (unconstrained NNs).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F57BC7-0352-9356-C7D1-EBE2A031D0D8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implementation with two memory banks – one each for previous and current epoch features. </a:t>
            </a:r>
          </a:p>
          <a:p>
            <a:r>
              <a:rPr lang="en-US" dirty="0"/>
              <a:t>Previous features (M’) </a:t>
            </a:r>
            <a:r>
              <a:rPr lang="en-US" dirty="0">
                <a:sym typeface="Wingdings" panose="05000000000000000000" pitchFamily="2" charset="2"/>
              </a:rPr>
              <a:t> NN search, Current (M) 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B83D2-B1A2-7A6B-9B76-12F291496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3319"/>
          <a:stretch/>
        </p:blipFill>
        <p:spPr>
          <a:xfrm>
            <a:off x="6441381" y="3385554"/>
            <a:ext cx="259327" cy="495999"/>
          </a:xfrm>
          <a:prstGeom prst="rect">
            <a:avLst/>
          </a:prstGeom>
        </p:spPr>
      </p:pic>
      <p:cxnSp>
        <p:nvCxnSpPr>
          <p:cNvPr id="4" name="Straight Arrow Connector 94">
            <a:extLst>
              <a:ext uri="{FF2B5EF4-FFF2-40B4-BE49-F238E27FC236}">
                <a16:creationId xmlns:a16="http://schemas.microsoft.com/office/drawing/2014/main" id="{9C2DF0A3-41B6-C639-6B44-3029C33491C8}"/>
              </a:ext>
            </a:extLst>
          </p:cNvPr>
          <p:cNvCxnSpPr>
            <a:cxnSpLocks/>
          </p:cNvCxnSpPr>
          <p:nvPr/>
        </p:nvCxnSpPr>
        <p:spPr>
          <a:xfrm flipV="1">
            <a:off x="5426959" y="4037520"/>
            <a:ext cx="561047" cy="2924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7" name="Straight Arrow Connector 94">
            <a:extLst>
              <a:ext uri="{FF2B5EF4-FFF2-40B4-BE49-F238E27FC236}">
                <a16:creationId xmlns:a16="http://schemas.microsoft.com/office/drawing/2014/main" id="{FC4143CD-162C-A7B1-8266-B090EF3AF9C4}"/>
              </a:ext>
            </a:extLst>
          </p:cNvPr>
          <p:cNvCxnSpPr>
            <a:cxnSpLocks/>
          </p:cNvCxnSpPr>
          <p:nvPr/>
        </p:nvCxnSpPr>
        <p:spPr>
          <a:xfrm>
            <a:off x="6970274" y="4865035"/>
            <a:ext cx="365297" cy="0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8" name="Straight Arrow Connector 94">
            <a:extLst>
              <a:ext uri="{FF2B5EF4-FFF2-40B4-BE49-F238E27FC236}">
                <a16:creationId xmlns:a16="http://schemas.microsoft.com/office/drawing/2014/main" id="{F42B7EA0-C1BB-43B6-4ACD-1EE4E9A2B739}"/>
              </a:ext>
            </a:extLst>
          </p:cNvPr>
          <p:cNvCxnSpPr>
            <a:cxnSpLocks/>
          </p:cNvCxnSpPr>
          <p:nvPr/>
        </p:nvCxnSpPr>
        <p:spPr>
          <a:xfrm>
            <a:off x="6970275" y="4302770"/>
            <a:ext cx="365297" cy="0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9" name="Straight Arrow Connector 94">
            <a:extLst>
              <a:ext uri="{FF2B5EF4-FFF2-40B4-BE49-F238E27FC236}">
                <a16:creationId xmlns:a16="http://schemas.microsoft.com/office/drawing/2014/main" id="{2A56E0F0-E37B-3025-5218-0C30413D1555}"/>
              </a:ext>
            </a:extLst>
          </p:cNvPr>
          <p:cNvCxnSpPr>
            <a:cxnSpLocks/>
          </p:cNvCxnSpPr>
          <p:nvPr/>
        </p:nvCxnSpPr>
        <p:spPr>
          <a:xfrm flipV="1">
            <a:off x="5389508" y="5124617"/>
            <a:ext cx="598807" cy="1126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sp>
        <p:nvSpPr>
          <p:cNvPr id="10" name="Flowchart: Off-page Connector 144">
            <a:extLst>
              <a:ext uri="{FF2B5EF4-FFF2-40B4-BE49-F238E27FC236}">
                <a16:creationId xmlns:a16="http://schemas.microsoft.com/office/drawing/2014/main" id="{761D74ED-CD15-38C7-84DB-96C7E28A3B0C}"/>
              </a:ext>
            </a:extLst>
          </p:cNvPr>
          <p:cNvSpPr/>
          <p:nvPr/>
        </p:nvSpPr>
        <p:spPr>
          <a:xfrm rot="16200004">
            <a:off x="4476357" y="3375539"/>
            <a:ext cx="697640" cy="1328402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5DEFF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9BA1C-A8C4-47A3-0D82-F9CF6191DA1F}"/>
              </a:ext>
            </a:extLst>
          </p:cNvPr>
          <p:cNvSpPr/>
          <p:nvPr/>
        </p:nvSpPr>
        <p:spPr>
          <a:xfrm>
            <a:off x="4253213" y="3889545"/>
            <a:ext cx="1021258" cy="328099"/>
          </a:xfrm>
          <a:prstGeom prst="rect">
            <a:avLst/>
          </a:prstGeom>
          <a:noFill/>
          <a:ln cap="flat">
            <a:noFill/>
            <a:prstDash val="solid"/>
          </a:ln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Previous Epoch Augmentation</a:t>
            </a:r>
          </a:p>
        </p:txBody>
      </p:sp>
      <p:cxnSp>
        <p:nvCxnSpPr>
          <p:cNvPr id="12" name="Straight Arrow Connector 94">
            <a:extLst>
              <a:ext uri="{FF2B5EF4-FFF2-40B4-BE49-F238E27FC236}">
                <a16:creationId xmlns:a16="http://schemas.microsoft.com/office/drawing/2014/main" id="{2C4EBB1A-5BF9-BE58-3834-39BF90BCEA8A}"/>
              </a:ext>
            </a:extLst>
          </p:cNvPr>
          <p:cNvCxnSpPr>
            <a:cxnSpLocks/>
            <a:endCxn id="10" idx="0"/>
          </p:cNvCxnSpPr>
          <p:nvPr/>
        </p:nvCxnSpPr>
        <p:spPr>
          <a:xfrm flipV="1">
            <a:off x="3524254" y="4039739"/>
            <a:ext cx="636722" cy="1"/>
          </a:xfrm>
          <a:prstGeom prst="straightConnector1">
            <a:avLst/>
          </a:prstGeom>
          <a:noFill/>
          <a:ln w="25402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13" name="Straight Arrow Connector 94">
            <a:extLst>
              <a:ext uri="{FF2B5EF4-FFF2-40B4-BE49-F238E27FC236}">
                <a16:creationId xmlns:a16="http://schemas.microsoft.com/office/drawing/2014/main" id="{446B3F1D-C97A-B8DC-B236-B564076E7F7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667129" y="5126154"/>
            <a:ext cx="493847" cy="0"/>
          </a:xfrm>
          <a:prstGeom prst="straightConnector1">
            <a:avLst/>
          </a:prstGeom>
          <a:noFill/>
          <a:ln w="25402" cap="flat">
            <a:solidFill>
              <a:srgbClr val="767171"/>
            </a:solidFill>
            <a:prstDash val="solid"/>
            <a:miter/>
            <a:tailEnd type="arrow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F7A6D-FE31-D7FA-34D1-18FC0E96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4" y="5993447"/>
            <a:ext cx="401528" cy="354288"/>
          </a:xfrm>
          <a:prstGeom prst="rect">
            <a:avLst/>
          </a:prstGeom>
        </p:spPr>
      </p:pic>
      <p:sp>
        <p:nvSpPr>
          <p:cNvPr id="15" name="Flowchart: Off-page Connector 144">
            <a:extLst>
              <a:ext uri="{FF2B5EF4-FFF2-40B4-BE49-F238E27FC236}">
                <a16:creationId xmlns:a16="http://schemas.microsoft.com/office/drawing/2014/main" id="{3DB3C697-E823-04AC-DBB9-81B47320F9CA}"/>
              </a:ext>
            </a:extLst>
          </p:cNvPr>
          <p:cNvSpPr/>
          <p:nvPr/>
        </p:nvSpPr>
        <p:spPr>
          <a:xfrm rot="16200004">
            <a:off x="4476357" y="4461954"/>
            <a:ext cx="697640" cy="1328402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FE98C4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43D2338-DF66-F9DA-2B9C-BCDAAB75788A}"/>
              </a:ext>
            </a:extLst>
          </p:cNvPr>
          <p:cNvSpPr/>
          <p:nvPr/>
        </p:nvSpPr>
        <p:spPr>
          <a:xfrm>
            <a:off x="4267219" y="4960567"/>
            <a:ext cx="934282" cy="328099"/>
          </a:xfrm>
          <a:prstGeom prst="rect">
            <a:avLst/>
          </a:prstGeom>
          <a:noFill/>
          <a:ln cap="flat">
            <a:noFill/>
            <a:prstDash val="solid"/>
          </a:ln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Epoch</a:t>
            </a:r>
          </a:p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Augmentation</a:t>
            </a:r>
          </a:p>
        </p:txBody>
      </p:sp>
      <p:sp>
        <p:nvSpPr>
          <p:cNvPr id="17" name="Flowchart: Manual Operation 16">
            <a:extLst>
              <a:ext uri="{FF2B5EF4-FFF2-40B4-BE49-F238E27FC236}">
                <a16:creationId xmlns:a16="http://schemas.microsoft.com/office/drawing/2014/main" id="{595A26F9-69E9-6C1F-DE20-E02975D2CC55}"/>
              </a:ext>
            </a:extLst>
          </p:cNvPr>
          <p:cNvSpPr/>
          <p:nvPr/>
        </p:nvSpPr>
        <p:spPr>
          <a:xfrm rot="16200000">
            <a:off x="5752527" y="4100370"/>
            <a:ext cx="1492077" cy="963870"/>
          </a:xfrm>
          <a:prstGeom prst="flowChartManualOperation">
            <a:avLst/>
          </a:prstGeom>
          <a:solidFill>
            <a:srgbClr val="18CECA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5BCF32-344E-942C-CAB4-C3D18C86085F}"/>
              </a:ext>
            </a:extLst>
          </p:cNvPr>
          <p:cNvSpPr/>
          <p:nvPr/>
        </p:nvSpPr>
        <p:spPr>
          <a:xfrm>
            <a:off x="6072261" y="4388145"/>
            <a:ext cx="834550" cy="388321"/>
          </a:xfrm>
          <a:prstGeom prst="rect">
            <a:avLst/>
          </a:prstGeom>
          <a:solidFill>
            <a:srgbClr val="18CECA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 dirty="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 Encoder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1032CC-C2DE-2DBA-CC13-4F9F15D0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599" y="3798997"/>
            <a:ext cx="364371" cy="344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8508E-5B90-FF53-6FE4-6350AAAB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382" y="5029991"/>
            <a:ext cx="299307" cy="292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D33FF9B-55C5-BDE8-08D1-0DEEF3319C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46" t="33709" r="42876" b="9693"/>
          <a:stretch>
            <a:fillRect/>
          </a:stretch>
        </p:blipFill>
        <p:spPr>
          <a:xfrm>
            <a:off x="1406588" y="3282082"/>
            <a:ext cx="2459158" cy="25929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Oval 120">
            <a:extLst>
              <a:ext uri="{FF2B5EF4-FFF2-40B4-BE49-F238E27FC236}">
                <a16:creationId xmlns:a16="http://schemas.microsoft.com/office/drawing/2014/main" id="{7AC4A15A-844B-9543-3B85-1FCA74D501F1}"/>
              </a:ext>
            </a:extLst>
          </p:cNvPr>
          <p:cNvSpPr/>
          <p:nvPr/>
        </p:nvSpPr>
        <p:spPr>
          <a:xfrm>
            <a:off x="7547145" y="4206166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DEFF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Oval 120">
            <a:extLst>
              <a:ext uri="{FF2B5EF4-FFF2-40B4-BE49-F238E27FC236}">
                <a16:creationId xmlns:a16="http://schemas.microsoft.com/office/drawing/2014/main" id="{72D9C06B-D1A7-6E9B-680E-4BB9808D8D94}"/>
              </a:ext>
            </a:extLst>
          </p:cNvPr>
          <p:cNvSpPr/>
          <p:nvPr/>
        </p:nvSpPr>
        <p:spPr>
          <a:xfrm>
            <a:off x="7545595" y="4768431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98C4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Rounded Rectangle 143">
            <a:extLst>
              <a:ext uri="{FF2B5EF4-FFF2-40B4-BE49-F238E27FC236}">
                <a16:creationId xmlns:a16="http://schemas.microsoft.com/office/drawing/2014/main" id="{B749762E-ABD8-6D20-979D-3F33C58C8C89}"/>
              </a:ext>
            </a:extLst>
          </p:cNvPr>
          <p:cNvSpPr/>
          <p:nvPr/>
        </p:nvSpPr>
        <p:spPr>
          <a:xfrm>
            <a:off x="8031716" y="3711481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6AE4F2-7E20-A206-AA98-0787B1BF37BB}"/>
              </a:ext>
            </a:extLst>
          </p:cNvPr>
          <p:cNvSpPr txBox="1"/>
          <p:nvPr/>
        </p:nvSpPr>
        <p:spPr>
          <a:xfrm>
            <a:off x="8487432" y="333582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77AA382-FAF3-9764-039E-7ECDD9C95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928" y="4516835"/>
            <a:ext cx="279623" cy="2796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2D34023-3802-B11B-69B2-4003816F6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928" y="3384439"/>
            <a:ext cx="348990" cy="272096"/>
          </a:xfrm>
          <a:prstGeom prst="rect">
            <a:avLst/>
          </a:prstGeom>
        </p:spPr>
      </p:pic>
      <p:sp>
        <p:nvSpPr>
          <p:cNvPr id="43" name="Rounded Rectangle 143">
            <a:extLst>
              <a:ext uri="{FF2B5EF4-FFF2-40B4-BE49-F238E27FC236}">
                <a16:creationId xmlns:a16="http://schemas.microsoft.com/office/drawing/2014/main" id="{F2C265BD-0F91-0BC3-CE4D-49AEDBE6ADCE}"/>
              </a:ext>
            </a:extLst>
          </p:cNvPr>
          <p:cNvSpPr/>
          <p:nvPr/>
        </p:nvSpPr>
        <p:spPr>
          <a:xfrm>
            <a:off x="8031716" y="4857467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456D54-B8E8-6566-5DA4-FBCE5A6510D0}"/>
              </a:ext>
            </a:extLst>
          </p:cNvPr>
          <p:cNvGrpSpPr/>
          <p:nvPr/>
        </p:nvGrpSpPr>
        <p:grpSpPr>
          <a:xfrm>
            <a:off x="8168176" y="5041584"/>
            <a:ext cx="2456288" cy="193208"/>
            <a:chOff x="3002108" y="656886"/>
            <a:chExt cx="1386510" cy="109061"/>
          </a:xfrm>
        </p:grpSpPr>
        <p:sp>
          <p:nvSpPr>
            <p:cNvPr id="45" name="Oval 120">
              <a:extLst>
                <a:ext uri="{FF2B5EF4-FFF2-40B4-BE49-F238E27FC236}">
                  <a16:creationId xmlns:a16="http://schemas.microsoft.com/office/drawing/2014/main" id="{1F6F97FB-DFEA-72B3-9B41-4580EAA5503E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6" name="Oval 120">
              <a:extLst>
                <a:ext uri="{FF2B5EF4-FFF2-40B4-BE49-F238E27FC236}">
                  <a16:creationId xmlns:a16="http://schemas.microsoft.com/office/drawing/2014/main" id="{14877C5B-0913-63C7-1E18-27816E3BF7F9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7" name="Oval 120">
              <a:extLst>
                <a:ext uri="{FF2B5EF4-FFF2-40B4-BE49-F238E27FC236}">
                  <a16:creationId xmlns:a16="http://schemas.microsoft.com/office/drawing/2014/main" id="{1D19CD38-2DF1-F137-0D79-25A5161679FE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8" name="Oval 120">
              <a:extLst>
                <a:ext uri="{FF2B5EF4-FFF2-40B4-BE49-F238E27FC236}">
                  <a16:creationId xmlns:a16="http://schemas.microsoft.com/office/drawing/2014/main" id="{14826994-E6A0-BB80-D76B-3426E9256841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9" name="Oval 120">
              <a:extLst>
                <a:ext uri="{FF2B5EF4-FFF2-40B4-BE49-F238E27FC236}">
                  <a16:creationId xmlns:a16="http://schemas.microsoft.com/office/drawing/2014/main" id="{F4D15EB5-BA57-9E36-4EEA-F9078C8C7856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340D867E-57CD-072A-15C7-9E086AE9957E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1" name="Oval 120">
              <a:extLst>
                <a:ext uri="{FF2B5EF4-FFF2-40B4-BE49-F238E27FC236}">
                  <a16:creationId xmlns:a16="http://schemas.microsoft.com/office/drawing/2014/main" id="{DB20ECD6-DF8E-0D7B-43CC-F1B71C44E5E7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2" name="Oval 120">
              <a:extLst>
                <a:ext uri="{FF2B5EF4-FFF2-40B4-BE49-F238E27FC236}">
                  <a16:creationId xmlns:a16="http://schemas.microsoft.com/office/drawing/2014/main" id="{8AAD6E62-005B-C0C8-E52E-151414EF7564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3" name="Oval 120">
              <a:extLst>
                <a:ext uri="{FF2B5EF4-FFF2-40B4-BE49-F238E27FC236}">
                  <a16:creationId xmlns:a16="http://schemas.microsoft.com/office/drawing/2014/main" id="{FA935409-851F-94D8-205A-41945FC3F4F2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4" name="Oval 120">
              <a:extLst>
                <a:ext uri="{FF2B5EF4-FFF2-40B4-BE49-F238E27FC236}">
                  <a16:creationId xmlns:a16="http://schemas.microsoft.com/office/drawing/2014/main" id="{0FD8370B-BE07-93E5-E11F-757EF19766B0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CCC55E7-5A5A-C6B0-7444-23162D994595}"/>
              </a:ext>
            </a:extLst>
          </p:cNvPr>
          <p:cNvSpPr txBox="1"/>
          <p:nvPr/>
        </p:nvSpPr>
        <p:spPr>
          <a:xfrm>
            <a:off x="8487432" y="447777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sp>
        <p:nvSpPr>
          <p:cNvPr id="39" name="Oval 120">
            <a:extLst>
              <a:ext uri="{FF2B5EF4-FFF2-40B4-BE49-F238E27FC236}">
                <a16:creationId xmlns:a16="http://schemas.microsoft.com/office/drawing/2014/main" id="{30B7B14F-F663-A27D-0F01-7270E0DDCA69}"/>
              </a:ext>
            </a:extLst>
          </p:cNvPr>
          <p:cNvSpPr/>
          <p:nvPr/>
        </p:nvSpPr>
        <p:spPr>
          <a:xfrm>
            <a:off x="8168176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0" name="Oval 120">
            <a:extLst>
              <a:ext uri="{FF2B5EF4-FFF2-40B4-BE49-F238E27FC236}">
                <a16:creationId xmlns:a16="http://schemas.microsoft.com/office/drawing/2014/main" id="{306B70A3-A712-7D1E-0231-304797619C1F}"/>
              </a:ext>
            </a:extLst>
          </p:cNvPr>
          <p:cNvSpPr/>
          <p:nvPr/>
        </p:nvSpPr>
        <p:spPr>
          <a:xfrm>
            <a:off x="8419481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bg2">
              <a:lumMod val="75000"/>
            </a:schemeClr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6" name="Oval 120">
            <a:extLst>
              <a:ext uri="{FF2B5EF4-FFF2-40B4-BE49-F238E27FC236}">
                <a16:creationId xmlns:a16="http://schemas.microsoft.com/office/drawing/2014/main" id="{9646B88C-FCB9-5D87-14DC-8EB93D675EEF}"/>
              </a:ext>
            </a:extLst>
          </p:cNvPr>
          <p:cNvSpPr/>
          <p:nvPr/>
        </p:nvSpPr>
        <p:spPr>
          <a:xfrm>
            <a:off x="8676699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7" name="Oval 120">
            <a:extLst>
              <a:ext uri="{FF2B5EF4-FFF2-40B4-BE49-F238E27FC236}">
                <a16:creationId xmlns:a16="http://schemas.microsoft.com/office/drawing/2014/main" id="{4F4465DD-A5A6-4082-9C98-3CD6FD0FB85D}"/>
              </a:ext>
            </a:extLst>
          </p:cNvPr>
          <p:cNvSpPr/>
          <p:nvPr/>
        </p:nvSpPr>
        <p:spPr>
          <a:xfrm>
            <a:off x="8923501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8" name="Oval 120">
            <a:extLst>
              <a:ext uri="{FF2B5EF4-FFF2-40B4-BE49-F238E27FC236}">
                <a16:creationId xmlns:a16="http://schemas.microsoft.com/office/drawing/2014/main" id="{A996C5A0-1CBC-1076-80A4-72AEF4E4036F}"/>
              </a:ext>
            </a:extLst>
          </p:cNvPr>
          <p:cNvSpPr/>
          <p:nvPr/>
        </p:nvSpPr>
        <p:spPr>
          <a:xfrm>
            <a:off x="9174056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bg2">
              <a:lumMod val="75000"/>
            </a:schemeClr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Oval 120">
            <a:extLst>
              <a:ext uri="{FF2B5EF4-FFF2-40B4-BE49-F238E27FC236}">
                <a16:creationId xmlns:a16="http://schemas.microsoft.com/office/drawing/2014/main" id="{076891C8-D17C-AA00-D337-0CD80B3FF982}"/>
              </a:ext>
            </a:extLst>
          </p:cNvPr>
          <p:cNvSpPr/>
          <p:nvPr/>
        </p:nvSpPr>
        <p:spPr>
          <a:xfrm>
            <a:off x="9424930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bg2">
              <a:lumMod val="75000"/>
            </a:schemeClr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0" name="Oval 120">
            <a:extLst>
              <a:ext uri="{FF2B5EF4-FFF2-40B4-BE49-F238E27FC236}">
                <a16:creationId xmlns:a16="http://schemas.microsoft.com/office/drawing/2014/main" id="{9CAF2ECC-7E4E-CF02-480A-907FBEB4C509}"/>
              </a:ext>
            </a:extLst>
          </p:cNvPr>
          <p:cNvSpPr/>
          <p:nvPr/>
        </p:nvSpPr>
        <p:spPr>
          <a:xfrm>
            <a:off x="9680546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1" name="Oval 120">
            <a:extLst>
              <a:ext uri="{FF2B5EF4-FFF2-40B4-BE49-F238E27FC236}">
                <a16:creationId xmlns:a16="http://schemas.microsoft.com/office/drawing/2014/main" id="{9F551AD8-028D-28D3-E78C-F5A946AE6EE2}"/>
              </a:ext>
            </a:extLst>
          </p:cNvPr>
          <p:cNvSpPr/>
          <p:nvPr/>
        </p:nvSpPr>
        <p:spPr>
          <a:xfrm>
            <a:off x="9927020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bg2">
              <a:lumMod val="75000"/>
            </a:schemeClr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2" name="Oval 120">
            <a:extLst>
              <a:ext uri="{FF2B5EF4-FFF2-40B4-BE49-F238E27FC236}">
                <a16:creationId xmlns:a16="http://schemas.microsoft.com/office/drawing/2014/main" id="{E4406C82-8137-4DD7-AAAA-CCF163FAA882}"/>
              </a:ext>
            </a:extLst>
          </p:cNvPr>
          <p:cNvSpPr/>
          <p:nvPr/>
        </p:nvSpPr>
        <p:spPr>
          <a:xfrm>
            <a:off x="10180378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3" name="Oval 120">
            <a:extLst>
              <a:ext uri="{FF2B5EF4-FFF2-40B4-BE49-F238E27FC236}">
                <a16:creationId xmlns:a16="http://schemas.microsoft.com/office/drawing/2014/main" id="{0A1AC064-075E-D76F-6793-BBC6D8EF0849}"/>
              </a:ext>
            </a:extLst>
          </p:cNvPr>
          <p:cNvSpPr/>
          <p:nvPr/>
        </p:nvSpPr>
        <p:spPr>
          <a:xfrm>
            <a:off x="10435128" y="3919218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507E23-F6AA-78E4-D9A3-CACC328D6A52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9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Find top-k’ NNs of      in memory bank M’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B83D2-B1A2-7A6B-9B76-12F291496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3319"/>
          <a:stretch/>
        </p:blipFill>
        <p:spPr>
          <a:xfrm>
            <a:off x="6441381" y="3385554"/>
            <a:ext cx="259327" cy="495999"/>
          </a:xfrm>
          <a:prstGeom prst="rect">
            <a:avLst/>
          </a:prstGeom>
        </p:spPr>
      </p:pic>
      <p:cxnSp>
        <p:nvCxnSpPr>
          <p:cNvPr id="4" name="Straight Arrow Connector 94">
            <a:extLst>
              <a:ext uri="{FF2B5EF4-FFF2-40B4-BE49-F238E27FC236}">
                <a16:creationId xmlns:a16="http://schemas.microsoft.com/office/drawing/2014/main" id="{9C2DF0A3-41B6-C639-6B44-3029C33491C8}"/>
              </a:ext>
            </a:extLst>
          </p:cNvPr>
          <p:cNvCxnSpPr>
            <a:cxnSpLocks/>
          </p:cNvCxnSpPr>
          <p:nvPr/>
        </p:nvCxnSpPr>
        <p:spPr>
          <a:xfrm flipV="1">
            <a:off x="5426959" y="4037520"/>
            <a:ext cx="561047" cy="2924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7" name="Straight Arrow Connector 94">
            <a:extLst>
              <a:ext uri="{FF2B5EF4-FFF2-40B4-BE49-F238E27FC236}">
                <a16:creationId xmlns:a16="http://schemas.microsoft.com/office/drawing/2014/main" id="{FC4143CD-162C-A7B1-8266-B090EF3AF9C4}"/>
              </a:ext>
            </a:extLst>
          </p:cNvPr>
          <p:cNvCxnSpPr>
            <a:cxnSpLocks/>
          </p:cNvCxnSpPr>
          <p:nvPr/>
        </p:nvCxnSpPr>
        <p:spPr>
          <a:xfrm>
            <a:off x="6970274" y="4865035"/>
            <a:ext cx="365297" cy="0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8" name="Straight Arrow Connector 94">
            <a:extLst>
              <a:ext uri="{FF2B5EF4-FFF2-40B4-BE49-F238E27FC236}">
                <a16:creationId xmlns:a16="http://schemas.microsoft.com/office/drawing/2014/main" id="{F42B7EA0-C1BB-43B6-4ACD-1EE4E9A2B739}"/>
              </a:ext>
            </a:extLst>
          </p:cNvPr>
          <p:cNvCxnSpPr>
            <a:cxnSpLocks/>
          </p:cNvCxnSpPr>
          <p:nvPr/>
        </p:nvCxnSpPr>
        <p:spPr>
          <a:xfrm>
            <a:off x="6970275" y="4302770"/>
            <a:ext cx="365297" cy="0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9" name="Straight Arrow Connector 94">
            <a:extLst>
              <a:ext uri="{FF2B5EF4-FFF2-40B4-BE49-F238E27FC236}">
                <a16:creationId xmlns:a16="http://schemas.microsoft.com/office/drawing/2014/main" id="{2A56E0F0-E37B-3025-5218-0C30413D1555}"/>
              </a:ext>
            </a:extLst>
          </p:cNvPr>
          <p:cNvCxnSpPr>
            <a:cxnSpLocks/>
          </p:cNvCxnSpPr>
          <p:nvPr/>
        </p:nvCxnSpPr>
        <p:spPr>
          <a:xfrm flipV="1">
            <a:off x="5389508" y="5124617"/>
            <a:ext cx="598807" cy="1126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sp>
        <p:nvSpPr>
          <p:cNvPr id="10" name="Flowchart: Off-page Connector 144">
            <a:extLst>
              <a:ext uri="{FF2B5EF4-FFF2-40B4-BE49-F238E27FC236}">
                <a16:creationId xmlns:a16="http://schemas.microsoft.com/office/drawing/2014/main" id="{761D74ED-CD15-38C7-84DB-96C7E28A3B0C}"/>
              </a:ext>
            </a:extLst>
          </p:cNvPr>
          <p:cNvSpPr/>
          <p:nvPr/>
        </p:nvSpPr>
        <p:spPr>
          <a:xfrm rot="16200004">
            <a:off x="4476357" y="3375539"/>
            <a:ext cx="697640" cy="1328402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5DEFF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9BA1C-A8C4-47A3-0D82-F9CF6191DA1F}"/>
              </a:ext>
            </a:extLst>
          </p:cNvPr>
          <p:cNvSpPr/>
          <p:nvPr/>
        </p:nvSpPr>
        <p:spPr>
          <a:xfrm>
            <a:off x="4253213" y="3889545"/>
            <a:ext cx="1021258" cy="328099"/>
          </a:xfrm>
          <a:prstGeom prst="rect">
            <a:avLst/>
          </a:prstGeom>
          <a:noFill/>
          <a:ln cap="flat">
            <a:noFill/>
            <a:prstDash val="solid"/>
          </a:ln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Previous Epoch Augmentation</a:t>
            </a:r>
          </a:p>
        </p:txBody>
      </p:sp>
      <p:cxnSp>
        <p:nvCxnSpPr>
          <p:cNvPr id="12" name="Straight Arrow Connector 94">
            <a:extLst>
              <a:ext uri="{FF2B5EF4-FFF2-40B4-BE49-F238E27FC236}">
                <a16:creationId xmlns:a16="http://schemas.microsoft.com/office/drawing/2014/main" id="{2C4EBB1A-5BF9-BE58-3834-39BF90BCEA8A}"/>
              </a:ext>
            </a:extLst>
          </p:cNvPr>
          <p:cNvCxnSpPr>
            <a:cxnSpLocks/>
            <a:endCxn id="10" idx="0"/>
          </p:cNvCxnSpPr>
          <p:nvPr/>
        </p:nvCxnSpPr>
        <p:spPr>
          <a:xfrm flipV="1">
            <a:off x="3524254" y="4039739"/>
            <a:ext cx="636722" cy="1"/>
          </a:xfrm>
          <a:prstGeom prst="straightConnector1">
            <a:avLst/>
          </a:prstGeom>
          <a:noFill/>
          <a:ln w="25402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13" name="Straight Arrow Connector 94">
            <a:extLst>
              <a:ext uri="{FF2B5EF4-FFF2-40B4-BE49-F238E27FC236}">
                <a16:creationId xmlns:a16="http://schemas.microsoft.com/office/drawing/2014/main" id="{446B3F1D-C97A-B8DC-B236-B564076E7F7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667129" y="5126154"/>
            <a:ext cx="493847" cy="0"/>
          </a:xfrm>
          <a:prstGeom prst="straightConnector1">
            <a:avLst/>
          </a:prstGeom>
          <a:noFill/>
          <a:ln w="25402" cap="flat">
            <a:solidFill>
              <a:srgbClr val="767171"/>
            </a:solidFill>
            <a:prstDash val="solid"/>
            <a:miter/>
            <a:tailEnd type="arrow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F7A6D-FE31-D7FA-34D1-18FC0E96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4" y="5993447"/>
            <a:ext cx="401528" cy="354288"/>
          </a:xfrm>
          <a:prstGeom prst="rect">
            <a:avLst/>
          </a:prstGeom>
        </p:spPr>
      </p:pic>
      <p:sp>
        <p:nvSpPr>
          <p:cNvPr id="15" name="Flowchart: Off-page Connector 144">
            <a:extLst>
              <a:ext uri="{FF2B5EF4-FFF2-40B4-BE49-F238E27FC236}">
                <a16:creationId xmlns:a16="http://schemas.microsoft.com/office/drawing/2014/main" id="{3DB3C697-E823-04AC-DBB9-81B47320F9CA}"/>
              </a:ext>
            </a:extLst>
          </p:cNvPr>
          <p:cNvSpPr/>
          <p:nvPr/>
        </p:nvSpPr>
        <p:spPr>
          <a:xfrm rot="16200004">
            <a:off x="4476357" y="4461954"/>
            <a:ext cx="697640" cy="1328402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FE98C4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43D2338-DF66-F9DA-2B9C-BCDAAB75788A}"/>
              </a:ext>
            </a:extLst>
          </p:cNvPr>
          <p:cNvSpPr/>
          <p:nvPr/>
        </p:nvSpPr>
        <p:spPr>
          <a:xfrm>
            <a:off x="4267219" y="4960567"/>
            <a:ext cx="934282" cy="328099"/>
          </a:xfrm>
          <a:prstGeom prst="rect">
            <a:avLst/>
          </a:prstGeom>
          <a:noFill/>
          <a:ln cap="flat">
            <a:noFill/>
            <a:prstDash val="solid"/>
          </a:ln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Epoch</a:t>
            </a:r>
          </a:p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Augmentation</a:t>
            </a:r>
          </a:p>
        </p:txBody>
      </p:sp>
      <p:sp>
        <p:nvSpPr>
          <p:cNvPr id="17" name="Flowchart: Manual Operation 16">
            <a:extLst>
              <a:ext uri="{FF2B5EF4-FFF2-40B4-BE49-F238E27FC236}">
                <a16:creationId xmlns:a16="http://schemas.microsoft.com/office/drawing/2014/main" id="{595A26F9-69E9-6C1F-DE20-E02975D2CC55}"/>
              </a:ext>
            </a:extLst>
          </p:cNvPr>
          <p:cNvSpPr/>
          <p:nvPr/>
        </p:nvSpPr>
        <p:spPr>
          <a:xfrm rot="16200000">
            <a:off x="5752527" y="4100370"/>
            <a:ext cx="1492077" cy="963870"/>
          </a:xfrm>
          <a:prstGeom prst="flowChartManualOperation">
            <a:avLst/>
          </a:prstGeom>
          <a:solidFill>
            <a:srgbClr val="18CECA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5BCF32-344E-942C-CAB4-C3D18C86085F}"/>
              </a:ext>
            </a:extLst>
          </p:cNvPr>
          <p:cNvSpPr/>
          <p:nvPr/>
        </p:nvSpPr>
        <p:spPr>
          <a:xfrm>
            <a:off x="6072261" y="4388145"/>
            <a:ext cx="834550" cy="388321"/>
          </a:xfrm>
          <a:prstGeom prst="rect">
            <a:avLst/>
          </a:prstGeom>
          <a:solidFill>
            <a:srgbClr val="18CECA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 dirty="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 Encoder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1032CC-C2DE-2DBA-CC13-4F9F15D0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599" y="3798997"/>
            <a:ext cx="364371" cy="344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8508E-5B90-FF53-6FE4-6350AAAB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382" y="5029991"/>
            <a:ext cx="299307" cy="292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D33FF9B-55C5-BDE8-08D1-0DEEF3319C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46" t="33709" r="42876" b="9693"/>
          <a:stretch>
            <a:fillRect/>
          </a:stretch>
        </p:blipFill>
        <p:spPr>
          <a:xfrm>
            <a:off x="1406588" y="3282082"/>
            <a:ext cx="2459158" cy="25929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Oval 120">
            <a:extLst>
              <a:ext uri="{FF2B5EF4-FFF2-40B4-BE49-F238E27FC236}">
                <a16:creationId xmlns:a16="http://schemas.microsoft.com/office/drawing/2014/main" id="{7AC4A15A-844B-9543-3B85-1FCA74D501F1}"/>
              </a:ext>
            </a:extLst>
          </p:cNvPr>
          <p:cNvSpPr/>
          <p:nvPr/>
        </p:nvSpPr>
        <p:spPr>
          <a:xfrm>
            <a:off x="7547145" y="4206166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DEFF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Oval 120">
            <a:extLst>
              <a:ext uri="{FF2B5EF4-FFF2-40B4-BE49-F238E27FC236}">
                <a16:creationId xmlns:a16="http://schemas.microsoft.com/office/drawing/2014/main" id="{72D9C06B-D1A7-6E9B-680E-4BB9808D8D94}"/>
              </a:ext>
            </a:extLst>
          </p:cNvPr>
          <p:cNvSpPr/>
          <p:nvPr/>
        </p:nvSpPr>
        <p:spPr>
          <a:xfrm>
            <a:off x="7545595" y="4768431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98C4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Rounded Rectangle 143">
            <a:extLst>
              <a:ext uri="{FF2B5EF4-FFF2-40B4-BE49-F238E27FC236}">
                <a16:creationId xmlns:a16="http://schemas.microsoft.com/office/drawing/2014/main" id="{B749762E-ABD8-6D20-979D-3F33C58C8C89}"/>
              </a:ext>
            </a:extLst>
          </p:cNvPr>
          <p:cNvSpPr/>
          <p:nvPr/>
        </p:nvSpPr>
        <p:spPr>
          <a:xfrm>
            <a:off x="8031716" y="3711481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6AE4F2-7E20-A206-AA98-0787B1BF37BB}"/>
              </a:ext>
            </a:extLst>
          </p:cNvPr>
          <p:cNvSpPr txBox="1"/>
          <p:nvPr/>
        </p:nvSpPr>
        <p:spPr>
          <a:xfrm>
            <a:off x="8487432" y="333582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77AA382-FAF3-9764-039E-7ECDD9C95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928" y="4516835"/>
            <a:ext cx="279623" cy="2796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2D34023-3802-B11B-69B2-4003816F6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928" y="3384439"/>
            <a:ext cx="348990" cy="272096"/>
          </a:xfrm>
          <a:prstGeom prst="rect">
            <a:avLst/>
          </a:prstGeom>
        </p:spPr>
      </p:pic>
      <p:sp>
        <p:nvSpPr>
          <p:cNvPr id="43" name="Rounded Rectangle 143">
            <a:extLst>
              <a:ext uri="{FF2B5EF4-FFF2-40B4-BE49-F238E27FC236}">
                <a16:creationId xmlns:a16="http://schemas.microsoft.com/office/drawing/2014/main" id="{F2C265BD-0F91-0BC3-CE4D-49AEDBE6ADCE}"/>
              </a:ext>
            </a:extLst>
          </p:cNvPr>
          <p:cNvSpPr/>
          <p:nvPr/>
        </p:nvSpPr>
        <p:spPr>
          <a:xfrm>
            <a:off x="8031716" y="4857467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456D54-B8E8-6566-5DA4-FBCE5A6510D0}"/>
              </a:ext>
            </a:extLst>
          </p:cNvPr>
          <p:cNvGrpSpPr/>
          <p:nvPr/>
        </p:nvGrpSpPr>
        <p:grpSpPr>
          <a:xfrm>
            <a:off x="8168176" y="5041584"/>
            <a:ext cx="2456288" cy="193208"/>
            <a:chOff x="3002108" y="656886"/>
            <a:chExt cx="1386510" cy="109061"/>
          </a:xfrm>
        </p:grpSpPr>
        <p:sp>
          <p:nvSpPr>
            <p:cNvPr id="45" name="Oval 120">
              <a:extLst>
                <a:ext uri="{FF2B5EF4-FFF2-40B4-BE49-F238E27FC236}">
                  <a16:creationId xmlns:a16="http://schemas.microsoft.com/office/drawing/2014/main" id="{1F6F97FB-DFEA-72B3-9B41-4580EAA5503E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6" name="Oval 120">
              <a:extLst>
                <a:ext uri="{FF2B5EF4-FFF2-40B4-BE49-F238E27FC236}">
                  <a16:creationId xmlns:a16="http://schemas.microsoft.com/office/drawing/2014/main" id="{14877C5B-0913-63C7-1E18-27816E3BF7F9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7" name="Oval 120">
              <a:extLst>
                <a:ext uri="{FF2B5EF4-FFF2-40B4-BE49-F238E27FC236}">
                  <a16:creationId xmlns:a16="http://schemas.microsoft.com/office/drawing/2014/main" id="{1D19CD38-2DF1-F137-0D79-25A5161679FE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8" name="Oval 120">
              <a:extLst>
                <a:ext uri="{FF2B5EF4-FFF2-40B4-BE49-F238E27FC236}">
                  <a16:creationId xmlns:a16="http://schemas.microsoft.com/office/drawing/2014/main" id="{14826994-E6A0-BB80-D76B-3426E9256841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9" name="Oval 120">
              <a:extLst>
                <a:ext uri="{FF2B5EF4-FFF2-40B4-BE49-F238E27FC236}">
                  <a16:creationId xmlns:a16="http://schemas.microsoft.com/office/drawing/2014/main" id="{F4D15EB5-BA57-9E36-4EEA-F9078C8C7856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340D867E-57CD-072A-15C7-9E086AE9957E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1" name="Oval 120">
              <a:extLst>
                <a:ext uri="{FF2B5EF4-FFF2-40B4-BE49-F238E27FC236}">
                  <a16:creationId xmlns:a16="http://schemas.microsoft.com/office/drawing/2014/main" id="{DB20ECD6-DF8E-0D7B-43CC-F1B71C44E5E7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2" name="Oval 120">
              <a:extLst>
                <a:ext uri="{FF2B5EF4-FFF2-40B4-BE49-F238E27FC236}">
                  <a16:creationId xmlns:a16="http://schemas.microsoft.com/office/drawing/2014/main" id="{8AAD6E62-005B-C0C8-E52E-151414EF7564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3" name="Oval 120">
              <a:extLst>
                <a:ext uri="{FF2B5EF4-FFF2-40B4-BE49-F238E27FC236}">
                  <a16:creationId xmlns:a16="http://schemas.microsoft.com/office/drawing/2014/main" id="{FA935409-851F-94D8-205A-41945FC3F4F2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4" name="Oval 120">
              <a:extLst>
                <a:ext uri="{FF2B5EF4-FFF2-40B4-BE49-F238E27FC236}">
                  <a16:creationId xmlns:a16="http://schemas.microsoft.com/office/drawing/2014/main" id="{0FD8370B-BE07-93E5-E11F-757EF19766B0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CCC55E7-5A5A-C6B0-7444-23162D994595}"/>
              </a:ext>
            </a:extLst>
          </p:cNvPr>
          <p:cNvSpPr txBox="1"/>
          <p:nvPr/>
        </p:nvSpPr>
        <p:spPr>
          <a:xfrm>
            <a:off x="8487432" y="447777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56F92E-3F5A-504C-4B0E-2D7EA5EF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75" y="1907705"/>
            <a:ext cx="364371" cy="34485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A86E68E-2CBC-E2EF-C2CD-69DD7B30456D}"/>
              </a:ext>
            </a:extLst>
          </p:cNvPr>
          <p:cNvGrpSpPr/>
          <p:nvPr/>
        </p:nvGrpSpPr>
        <p:grpSpPr>
          <a:xfrm>
            <a:off x="8168176" y="3919218"/>
            <a:ext cx="2456288" cy="193208"/>
            <a:chOff x="3002108" y="656886"/>
            <a:chExt cx="1386510" cy="109061"/>
          </a:xfrm>
        </p:grpSpPr>
        <p:sp>
          <p:nvSpPr>
            <p:cNvPr id="39" name="Oval 120">
              <a:extLst>
                <a:ext uri="{FF2B5EF4-FFF2-40B4-BE49-F238E27FC236}">
                  <a16:creationId xmlns:a16="http://schemas.microsoft.com/office/drawing/2014/main" id="{30B7B14F-F663-A27D-0F01-7270E0DDCA69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0" name="Oval 120">
              <a:extLst>
                <a:ext uri="{FF2B5EF4-FFF2-40B4-BE49-F238E27FC236}">
                  <a16:creationId xmlns:a16="http://schemas.microsoft.com/office/drawing/2014/main" id="{306B70A3-A712-7D1E-0231-304797619C1F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6" name="Oval 120">
              <a:extLst>
                <a:ext uri="{FF2B5EF4-FFF2-40B4-BE49-F238E27FC236}">
                  <a16:creationId xmlns:a16="http://schemas.microsoft.com/office/drawing/2014/main" id="{9646B88C-FCB9-5D87-14DC-8EB93D675EEF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7" name="Oval 120">
              <a:extLst>
                <a:ext uri="{FF2B5EF4-FFF2-40B4-BE49-F238E27FC236}">
                  <a16:creationId xmlns:a16="http://schemas.microsoft.com/office/drawing/2014/main" id="{4F4465DD-A5A6-4082-9C98-3CD6FD0FB85D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8" name="Oval 120">
              <a:extLst>
                <a:ext uri="{FF2B5EF4-FFF2-40B4-BE49-F238E27FC236}">
                  <a16:creationId xmlns:a16="http://schemas.microsoft.com/office/drawing/2014/main" id="{A996C5A0-1CBC-1076-80A4-72AEF4E4036F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9" name="Oval 120">
              <a:extLst>
                <a:ext uri="{FF2B5EF4-FFF2-40B4-BE49-F238E27FC236}">
                  <a16:creationId xmlns:a16="http://schemas.microsoft.com/office/drawing/2014/main" id="{076891C8-D17C-AA00-D337-0CD80B3FF982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0" name="Oval 120">
              <a:extLst>
                <a:ext uri="{FF2B5EF4-FFF2-40B4-BE49-F238E27FC236}">
                  <a16:creationId xmlns:a16="http://schemas.microsoft.com/office/drawing/2014/main" id="{9CAF2ECC-7E4E-CF02-480A-907FBEB4C509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1" name="Oval 120">
              <a:extLst>
                <a:ext uri="{FF2B5EF4-FFF2-40B4-BE49-F238E27FC236}">
                  <a16:creationId xmlns:a16="http://schemas.microsoft.com/office/drawing/2014/main" id="{9F551AD8-028D-28D3-E78C-F5A946AE6EE2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2" name="Oval 120">
              <a:extLst>
                <a:ext uri="{FF2B5EF4-FFF2-40B4-BE49-F238E27FC236}">
                  <a16:creationId xmlns:a16="http://schemas.microsoft.com/office/drawing/2014/main" id="{E4406C82-8137-4DD7-AAAA-CCF163FAA882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3" name="Oval 120">
              <a:extLst>
                <a:ext uri="{FF2B5EF4-FFF2-40B4-BE49-F238E27FC236}">
                  <a16:creationId xmlns:a16="http://schemas.microsoft.com/office/drawing/2014/main" id="{0A1AC064-075E-D76F-6793-BBC6D8EF0849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6507E23-F6AA-78E4-D9A3-CACC328D6A52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Find top-k’ NNs of      in memory bank M’.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Find corresponding elements in memory bank M.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B83D2-B1A2-7A6B-9B76-12F291496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3319"/>
          <a:stretch/>
        </p:blipFill>
        <p:spPr>
          <a:xfrm>
            <a:off x="6441381" y="3385554"/>
            <a:ext cx="259327" cy="495999"/>
          </a:xfrm>
          <a:prstGeom prst="rect">
            <a:avLst/>
          </a:prstGeom>
        </p:spPr>
      </p:pic>
      <p:cxnSp>
        <p:nvCxnSpPr>
          <p:cNvPr id="4" name="Straight Arrow Connector 94">
            <a:extLst>
              <a:ext uri="{FF2B5EF4-FFF2-40B4-BE49-F238E27FC236}">
                <a16:creationId xmlns:a16="http://schemas.microsoft.com/office/drawing/2014/main" id="{9C2DF0A3-41B6-C639-6B44-3029C33491C8}"/>
              </a:ext>
            </a:extLst>
          </p:cNvPr>
          <p:cNvCxnSpPr>
            <a:cxnSpLocks/>
          </p:cNvCxnSpPr>
          <p:nvPr/>
        </p:nvCxnSpPr>
        <p:spPr>
          <a:xfrm flipV="1">
            <a:off x="5426959" y="4037520"/>
            <a:ext cx="561047" cy="2924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7" name="Straight Arrow Connector 94">
            <a:extLst>
              <a:ext uri="{FF2B5EF4-FFF2-40B4-BE49-F238E27FC236}">
                <a16:creationId xmlns:a16="http://schemas.microsoft.com/office/drawing/2014/main" id="{FC4143CD-162C-A7B1-8266-B090EF3AF9C4}"/>
              </a:ext>
            </a:extLst>
          </p:cNvPr>
          <p:cNvCxnSpPr>
            <a:cxnSpLocks/>
          </p:cNvCxnSpPr>
          <p:nvPr/>
        </p:nvCxnSpPr>
        <p:spPr>
          <a:xfrm>
            <a:off x="6970274" y="4865035"/>
            <a:ext cx="365297" cy="0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8" name="Straight Arrow Connector 94">
            <a:extLst>
              <a:ext uri="{FF2B5EF4-FFF2-40B4-BE49-F238E27FC236}">
                <a16:creationId xmlns:a16="http://schemas.microsoft.com/office/drawing/2014/main" id="{F42B7EA0-C1BB-43B6-4ACD-1EE4E9A2B739}"/>
              </a:ext>
            </a:extLst>
          </p:cNvPr>
          <p:cNvCxnSpPr>
            <a:cxnSpLocks/>
          </p:cNvCxnSpPr>
          <p:nvPr/>
        </p:nvCxnSpPr>
        <p:spPr>
          <a:xfrm>
            <a:off x="6970275" y="4302770"/>
            <a:ext cx="365297" cy="0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9" name="Straight Arrow Connector 94">
            <a:extLst>
              <a:ext uri="{FF2B5EF4-FFF2-40B4-BE49-F238E27FC236}">
                <a16:creationId xmlns:a16="http://schemas.microsoft.com/office/drawing/2014/main" id="{2A56E0F0-E37B-3025-5218-0C30413D1555}"/>
              </a:ext>
            </a:extLst>
          </p:cNvPr>
          <p:cNvCxnSpPr>
            <a:cxnSpLocks/>
          </p:cNvCxnSpPr>
          <p:nvPr/>
        </p:nvCxnSpPr>
        <p:spPr>
          <a:xfrm flipV="1">
            <a:off x="5389508" y="5124617"/>
            <a:ext cx="598807" cy="1126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sp>
        <p:nvSpPr>
          <p:cNvPr id="10" name="Flowchart: Off-page Connector 144">
            <a:extLst>
              <a:ext uri="{FF2B5EF4-FFF2-40B4-BE49-F238E27FC236}">
                <a16:creationId xmlns:a16="http://schemas.microsoft.com/office/drawing/2014/main" id="{761D74ED-CD15-38C7-84DB-96C7E28A3B0C}"/>
              </a:ext>
            </a:extLst>
          </p:cNvPr>
          <p:cNvSpPr/>
          <p:nvPr/>
        </p:nvSpPr>
        <p:spPr>
          <a:xfrm rot="16200004">
            <a:off x="4476357" y="3375539"/>
            <a:ext cx="697640" cy="1328402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5DEFF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9BA1C-A8C4-47A3-0D82-F9CF6191DA1F}"/>
              </a:ext>
            </a:extLst>
          </p:cNvPr>
          <p:cNvSpPr/>
          <p:nvPr/>
        </p:nvSpPr>
        <p:spPr>
          <a:xfrm>
            <a:off x="4253213" y="3889545"/>
            <a:ext cx="1021258" cy="328099"/>
          </a:xfrm>
          <a:prstGeom prst="rect">
            <a:avLst/>
          </a:prstGeom>
          <a:noFill/>
          <a:ln cap="flat">
            <a:noFill/>
            <a:prstDash val="solid"/>
          </a:ln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Previous Epoch Augmentation</a:t>
            </a:r>
          </a:p>
        </p:txBody>
      </p:sp>
      <p:cxnSp>
        <p:nvCxnSpPr>
          <p:cNvPr id="12" name="Straight Arrow Connector 94">
            <a:extLst>
              <a:ext uri="{FF2B5EF4-FFF2-40B4-BE49-F238E27FC236}">
                <a16:creationId xmlns:a16="http://schemas.microsoft.com/office/drawing/2014/main" id="{2C4EBB1A-5BF9-BE58-3834-39BF90BCEA8A}"/>
              </a:ext>
            </a:extLst>
          </p:cNvPr>
          <p:cNvCxnSpPr>
            <a:cxnSpLocks/>
            <a:endCxn id="10" idx="0"/>
          </p:cNvCxnSpPr>
          <p:nvPr/>
        </p:nvCxnSpPr>
        <p:spPr>
          <a:xfrm flipV="1">
            <a:off x="3524254" y="4039739"/>
            <a:ext cx="636722" cy="1"/>
          </a:xfrm>
          <a:prstGeom prst="straightConnector1">
            <a:avLst/>
          </a:prstGeom>
          <a:noFill/>
          <a:ln w="25402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13" name="Straight Arrow Connector 94">
            <a:extLst>
              <a:ext uri="{FF2B5EF4-FFF2-40B4-BE49-F238E27FC236}">
                <a16:creationId xmlns:a16="http://schemas.microsoft.com/office/drawing/2014/main" id="{446B3F1D-C97A-B8DC-B236-B564076E7F7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667129" y="5126154"/>
            <a:ext cx="493847" cy="0"/>
          </a:xfrm>
          <a:prstGeom prst="straightConnector1">
            <a:avLst/>
          </a:prstGeom>
          <a:noFill/>
          <a:ln w="25402" cap="flat">
            <a:solidFill>
              <a:srgbClr val="767171"/>
            </a:solidFill>
            <a:prstDash val="solid"/>
            <a:miter/>
            <a:tailEnd type="arrow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F7A6D-FE31-D7FA-34D1-18FC0E96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4" y="5993447"/>
            <a:ext cx="401528" cy="354288"/>
          </a:xfrm>
          <a:prstGeom prst="rect">
            <a:avLst/>
          </a:prstGeom>
        </p:spPr>
      </p:pic>
      <p:sp>
        <p:nvSpPr>
          <p:cNvPr id="15" name="Flowchart: Off-page Connector 144">
            <a:extLst>
              <a:ext uri="{FF2B5EF4-FFF2-40B4-BE49-F238E27FC236}">
                <a16:creationId xmlns:a16="http://schemas.microsoft.com/office/drawing/2014/main" id="{3DB3C697-E823-04AC-DBB9-81B47320F9CA}"/>
              </a:ext>
            </a:extLst>
          </p:cNvPr>
          <p:cNvSpPr/>
          <p:nvPr/>
        </p:nvSpPr>
        <p:spPr>
          <a:xfrm rot="16200004">
            <a:off x="4476357" y="4461954"/>
            <a:ext cx="697640" cy="1328402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FE98C4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43D2338-DF66-F9DA-2B9C-BCDAAB75788A}"/>
              </a:ext>
            </a:extLst>
          </p:cNvPr>
          <p:cNvSpPr/>
          <p:nvPr/>
        </p:nvSpPr>
        <p:spPr>
          <a:xfrm>
            <a:off x="4267219" y="4960567"/>
            <a:ext cx="934282" cy="328099"/>
          </a:xfrm>
          <a:prstGeom prst="rect">
            <a:avLst/>
          </a:prstGeom>
          <a:noFill/>
          <a:ln cap="flat">
            <a:noFill/>
            <a:prstDash val="solid"/>
          </a:ln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Epoch</a:t>
            </a:r>
          </a:p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Augmentation</a:t>
            </a:r>
          </a:p>
        </p:txBody>
      </p:sp>
      <p:sp>
        <p:nvSpPr>
          <p:cNvPr id="17" name="Flowchart: Manual Operation 16">
            <a:extLst>
              <a:ext uri="{FF2B5EF4-FFF2-40B4-BE49-F238E27FC236}">
                <a16:creationId xmlns:a16="http://schemas.microsoft.com/office/drawing/2014/main" id="{595A26F9-69E9-6C1F-DE20-E02975D2CC55}"/>
              </a:ext>
            </a:extLst>
          </p:cNvPr>
          <p:cNvSpPr/>
          <p:nvPr/>
        </p:nvSpPr>
        <p:spPr>
          <a:xfrm rot="16200000">
            <a:off x="5752527" y="4100370"/>
            <a:ext cx="1492077" cy="963870"/>
          </a:xfrm>
          <a:prstGeom prst="flowChartManualOperation">
            <a:avLst/>
          </a:prstGeom>
          <a:solidFill>
            <a:srgbClr val="18CECA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5BCF32-344E-942C-CAB4-C3D18C86085F}"/>
              </a:ext>
            </a:extLst>
          </p:cNvPr>
          <p:cNvSpPr/>
          <p:nvPr/>
        </p:nvSpPr>
        <p:spPr>
          <a:xfrm>
            <a:off x="6072261" y="4388145"/>
            <a:ext cx="834550" cy="388321"/>
          </a:xfrm>
          <a:prstGeom prst="rect">
            <a:avLst/>
          </a:prstGeom>
          <a:solidFill>
            <a:srgbClr val="18CECA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 dirty="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 Encoder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1032CC-C2DE-2DBA-CC13-4F9F15D0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599" y="3798997"/>
            <a:ext cx="364371" cy="344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8508E-5B90-FF53-6FE4-6350AAAB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382" y="5029991"/>
            <a:ext cx="299307" cy="292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D33FF9B-55C5-BDE8-08D1-0DEEF3319C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46" t="33709" r="42876" b="9693"/>
          <a:stretch>
            <a:fillRect/>
          </a:stretch>
        </p:blipFill>
        <p:spPr>
          <a:xfrm>
            <a:off x="1406588" y="3282082"/>
            <a:ext cx="2459158" cy="25929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Oval 120">
            <a:extLst>
              <a:ext uri="{FF2B5EF4-FFF2-40B4-BE49-F238E27FC236}">
                <a16:creationId xmlns:a16="http://schemas.microsoft.com/office/drawing/2014/main" id="{7AC4A15A-844B-9543-3B85-1FCA74D501F1}"/>
              </a:ext>
            </a:extLst>
          </p:cNvPr>
          <p:cNvSpPr/>
          <p:nvPr/>
        </p:nvSpPr>
        <p:spPr>
          <a:xfrm>
            <a:off x="7547145" y="4206166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DEFF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Oval 120">
            <a:extLst>
              <a:ext uri="{FF2B5EF4-FFF2-40B4-BE49-F238E27FC236}">
                <a16:creationId xmlns:a16="http://schemas.microsoft.com/office/drawing/2014/main" id="{72D9C06B-D1A7-6E9B-680E-4BB9808D8D94}"/>
              </a:ext>
            </a:extLst>
          </p:cNvPr>
          <p:cNvSpPr/>
          <p:nvPr/>
        </p:nvSpPr>
        <p:spPr>
          <a:xfrm>
            <a:off x="7545595" y="4768431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98C4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Rounded Rectangle 143">
            <a:extLst>
              <a:ext uri="{FF2B5EF4-FFF2-40B4-BE49-F238E27FC236}">
                <a16:creationId xmlns:a16="http://schemas.microsoft.com/office/drawing/2014/main" id="{B749762E-ABD8-6D20-979D-3F33C58C8C89}"/>
              </a:ext>
            </a:extLst>
          </p:cNvPr>
          <p:cNvSpPr/>
          <p:nvPr/>
        </p:nvSpPr>
        <p:spPr>
          <a:xfrm>
            <a:off x="8031716" y="3711481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6AE4F2-7E20-A206-AA98-0787B1BF37BB}"/>
              </a:ext>
            </a:extLst>
          </p:cNvPr>
          <p:cNvSpPr txBox="1"/>
          <p:nvPr/>
        </p:nvSpPr>
        <p:spPr>
          <a:xfrm>
            <a:off x="8487432" y="333582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77AA382-FAF3-9764-039E-7ECDD9C95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928" y="4516835"/>
            <a:ext cx="279623" cy="2796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2D34023-3802-B11B-69B2-4003816F6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928" y="3384439"/>
            <a:ext cx="348990" cy="272096"/>
          </a:xfrm>
          <a:prstGeom prst="rect">
            <a:avLst/>
          </a:prstGeom>
        </p:spPr>
      </p:pic>
      <p:sp>
        <p:nvSpPr>
          <p:cNvPr id="43" name="Rounded Rectangle 143">
            <a:extLst>
              <a:ext uri="{FF2B5EF4-FFF2-40B4-BE49-F238E27FC236}">
                <a16:creationId xmlns:a16="http://schemas.microsoft.com/office/drawing/2014/main" id="{F2C265BD-0F91-0BC3-CE4D-49AEDBE6ADCE}"/>
              </a:ext>
            </a:extLst>
          </p:cNvPr>
          <p:cNvSpPr/>
          <p:nvPr/>
        </p:nvSpPr>
        <p:spPr>
          <a:xfrm>
            <a:off x="8031716" y="4857467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CC55E7-5A5A-C6B0-7444-23162D994595}"/>
              </a:ext>
            </a:extLst>
          </p:cNvPr>
          <p:cNvSpPr txBox="1"/>
          <p:nvPr/>
        </p:nvSpPr>
        <p:spPr>
          <a:xfrm>
            <a:off x="8487432" y="447777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56F92E-3F5A-504C-4B0E-2D7EA5EF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75" y="1907035"/>
            <a:ext cx="364371" cy="34485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A86E68E-2CBC-E2EF-C2CD-69DD7B30456D}"/>
              </a:ext>
            </a:extLst>
          </p:cNvPr>
          <p:cNvGrpSpPr/>
          <p:nvPr/>
        </p:nvGrpSpPr>
        <p:grpSpPr>
          <a:xfrm>
            <a:off x="8168176" y="3919218"/>
            <a:ext cx="2456288" cy="193208"/>
            <a:chOff x="3002108" y="656886"/>
            <a:chExt cx="1386510" cy="109061"/>
          </a:xfrm>
        </p:grpSpPr>
        <p:sp>
          <p:nvSpPr>
            <p:cNvPr id="39" name="Oval 120">
              <a:extLst>
                <a:ext uri="{FF2B5EF4-FFF2-40B4-BE49-F238E27FC236}">
                  <a16:creationId xmlns:a16="http://schemas.microsoft.com/office/drawing/2014/main" id="{30B7B14F-F663-A27D-0F01-7270E0DDCA69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0" name="Oval 120">
              <a:extLst>
                <a:ext uri="{FF2B5EF4-FFF2-40B4-BE49-F238E27FC236}">
                  <a16:creationId xmlns:a16="http://schemas.microsoft.com/office/drawing/2014/main" id="{306B70A3-A712-7D1E-0231-304797619C1F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6" name="Oval 120">
              <a:extLst>
                <a:ext uri="{FF2B5EF4-FFF2-40B4-BE49-F238E27FC236}">
                  <a16:creationId xmlns:a16="http://schemas.microsoft.com/office/drawing/2014/main" id="{9646B88C-FCB9-5D87-14DC-8EB93D675EEF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7" name="Oval 120">
              <a:extLst>
                <a:ext uri="{FF2B5EF4-FFF2-40B4-BE49-F238E27FC236}">
                  <a16:creationId xmlns:a16="http://schemas.microsoft.com/office/drawing/2014/main" id="{4F4465DD-A5A6-4082-9C98-3CD6FD0FB85D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8" name="Oval 120">
              <a:extLst>
                <a:ext uri="{FF2B5EF4-FFF2-40B4-BE49-F238E27FC236}">
                  <a16:creationId xmlns:a16="http://schemas.microsoft.com/office/drawing/2014/main" id="{A996C5A0-1CBC-1076-80A4-72AEF4E4036F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9" name="Oval 120">
              <a:extLst>
                <a:ext uri="{FF2B5EF4-FFF2-40B4-BE49-F238E27FC236}">
                  <a16:creationId xmlns:a16="http://schemas.microsoft.com/office/drawing/2014/main" id="{076891C8-D17C-AA00-D337-0CD80B3FF982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0" name="Oval 120">
              <a:extLst>
                <a:ext uri="{FF2B5EF4-FFF2-40B4-BE49-F238E27FC236}">
                  <a16:creationId xmlns:a16="http://schemas.microsoft.com/office/drawing/2014/main" id="{9CAF2ECC-7E4E-CF02-480A-907FBEB4C509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1" name="Oval 120">
              <a:extLst>
                <a:ext uri="{FF2B5EF4-FFF2-40B4-BE49-F238E27FC236}">
                  <a16:creationId xmlns:a16="http://schemas.microsoft.com/office/drawing/2014/main" id="{9F551AD8-028D-28D3-E78C-F5A946AE6EE2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2" name="Oval 120">
              <a:extLst>
                <a:ext uri="{FF2B5EF4-FFF2-40B4-BE49-F238E27FC236}">
                  <a16:creationId xmlns:a16="http://schemas.microsoft.com/office/drawing/2014/main" id="{E4406C82-8137-4DD7-AAAA-CCF163FAA882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3" name="Oval 120">
              <a:extLst>
                <a:ext uri="{FF2B5EF4-FFF2-40B4-BE49-F238E27FC236}">
                  <a16:creationId xmlns:a16="http://schemas.microsoft.com/office/drawing/2014/main" id="{0A1AC064-075E-D76F-6793-BBC6D8EF0849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CA1038-F14F-141E-1B4E-EC29E24909EC}"/>
              </a:ext>
            </a:extLst>
          </p:cNvPr>
          <p:cNvGrpSpPr/>
          <p:nvPr/>
        </p:nvGrpSpPr>
        <p:grpSpPr>
          <a:xfrm>
            <a:off x="8168176" y="5042036"/>
            <a:ext cx="2456288" cy="193208"/>
            <a:chOff x="3002108" y="656886"/>
            <a:chExt cx="1386510" cy="109061"/>
          </a:xfrm>
        </p:grpSpPr>
        <p:sp>
          <p:nvSpPr>
            <p:cNvPr id="28" name="Oval 120">
              <a:extLst>
                <a:ext uri="{FF2B5EF4-FFF2-40B4-BE49-F238E27FC236}">
                  <a16:creationId xmlns:a16="http://schemas.microsoft.com/office/drawing/2014/main" id="{CC1929A3-F2CA-C8F0-01B1-9AD1F6CF4032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9" name="Oval 120">
              <a:extLst>
                <a:ext uri="{FF2B5EF4-FFF2-40B4-BE49-F238E27FC236}">
                  <a16:creationId xmlns:a16="http://schemas.microsoft.com/office/drawing/2014/main" id="{B5B3C922-E698-8B45-35F7-A974476F337F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0" name="Oval 120">
              <a:extLst>
                <a:ext uri="{FF2B5EF4-FFF2-40B4-BE49-F238E27FC236}">
                  <a16:creationId xmlns:a16="http://schemas.microsoft.com/office/drawing/2014/main" id="{D3564D78-3580-E2E9-2C95-BB8C012DAD0B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1" name="Oval 120">
              <a:extLst>
                <a:ext uri="{FF2B5EF4-FFF2-40B4-BE49-F238E27FC236}">
                  <a16:creationId xmlns:a16="http://schemas.microsoft.com/office/drawing/2014/main" id="{B8AFD008-4114-82B6-2E1E-AE1145B2D326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Oval 120">
              <a:extLst>
                <a:ext uri="{FF2B5EF4-FFF2-40B4-BE49-F238E27FC236}">
                  <a16:creationId xmlns:a16="http://schemas.microsoft.com/office/drawing/2014/main" id="{B5967AF7-30F3-CEF0-6A29-492A954233D3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3" name="Oval 120">
              <a:extLst>
                <a:ext uri="{FF2B5EF4-FFF2-40B4-BE49-F238E27FC236}">
                  <a16:creationId xmlns:a16="http://schemas.microsoft.com/office/drawing/2014/main" id="{CCA9646C-3D02-4E4A-566F-1211E0934D20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Oval 120">
              <a:extLst>
                <a:ext uri="{FF2B5EF4-FFF2-40B4-BE49-F238E27FC236}">
                  <a16:creationId xmlns:a16="http://schemas.microsoft.com/office/drawing/2014/main" id="{D4045929-7760-DDDF-CA03-C138CF08D5C0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Oval 120">
              <a:extLst>
                <a:ext uri="{FF2B5EF4-FFF2-40B4-BE49-F238E27FC236}">
                  <a16:creationId xmlns:a16="http://schemas.microsoft.com/office/drawing/2014/main" id="{C8FC3D5D-155C-9477-AE28-712FF51B091D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Oval 120">
              <a:extLst>
                <a:ext uri="{FF2B5EF4-FFF2-40B4-BE49-F238E27FC236}">
                  <a16:creationId xmlns:a16="http://schemas.microsoft.com/office/drawing/2014/main" id="{38010B93-89F1-40FB-1510-5B6E6CD54B9E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Oval 120">
              <a:extLst>
                <a:ext uri="{FF2B5EF4-FFF2-40B4-BE49-F238E27FC236}">
                  <a16:creationId xmlns:a16="http://schemas.microsoft.com/office/drawing/2014/main" id="{D34682DB-C4B3-8DDC-A958-E562A5F5ACCB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D3064A-F0E2-8987-3030-BA0E0251C0D6}"/>
              </a:ext>
            </a:extLst>
          </p:cNvPr>
          <p:cNvCxnSpPr>
            <a:cxnSpLocks/>
            <a:stCxn id="40" idx="2"/>
            <a:endCxn id="29" idx="0"/>
          </p:cNvCxnSpPr>
          <p:nvPr/>
        </p:nvCxnSpPr>
        <p:spPr>
          <a:xfrm>
            <a:off x="8514149" y="4112426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730AB7-13C5-1C98-5BD0-2C29B80C440C}"/>
              </a:ext>
            </a:extLst>
          </p:cNvPr>
          <p:cNvCxnSpPr>
            <a:cxnSpLocks/>
          </p:cNvCxnSpPr>
          <p:nvPr/>
        </p:nvCxnSpPr>
        <p:spPr>
          <a:xfrm>
            <a:off x="9268724" y="4112426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6FAFB0-5796-E3E7-0F51-3F9167B6EB38}"/>
              </a:ext>
            </a:extLst>
          </p:cNvPr>
          <p:cNvCxnSpPr>
            <a:cxnSpLocks/>
          </p:cNvCxnSpPr>
          <p:nvPr/>
        </p:nvCxnSpPr>
        <p:spPr>
          <a:xfrm>
            <a:off x="9520463" y="4112426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1230768-F6EE-4B53-B1C1-C04D492C78BA}"/>
              </a:ext>
            </a:extLst>
          </p:cNvPr>
          <p:cNvCxnSpPr>
            <a:cxnSpLocks/>
          </p:cNvCxnSpPr>
          <p:nvPr/>
        </p:nvCxnSpPr>
        <p:spPr>
          <a:xfrm>
            <a:off x="10020006" y="4112426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8D27598A-F8F6-C531-4402-719D17964917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2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Find top-k’ NNs of      in memory bank M’.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Find corresponding elements in memory bank 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Obtain the constrained set 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B83D2-B1A2-7A6B-9B76-12F291496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3319"/>
          <a:stretch/>
        </p:blipFill>
        <p:spPr>
          <a:xfrm>
            <a:off x="6441381" y="3385554"/>
            <a:ext cx="259327" cy="495999"/>
          </a:xfrm>
          <a:prstGeom prst="rect">
            <a:avLst/>
          </a:prstGeom>
        </p:spPr>
      </p:pic>
      <p:cxnSp>
        <p:nvCxnSpPr>
          <p:cNvPr id="4" name="Straight Arrow Connector 94">
            <a:extLst>
              <a:ext uri="{FF2B5EF4-FFF2-40B4-BE49-F238E27FC236}">
                <a16:creationId xmlns:a16="http://schemas.microsoft.com/office/drawing/2014/main" id="{9C2DF0A3-41B6-C639-6B44-3029C33491C8}"/>
              </a:ext>
            </a:extLst>
          </p:cNvPr>
          <p:cNvCxnSpPr>
            <a:cxnSpLocks/>
          </p:cNvCxnSpPr>
          <p:nvPr/>
        </p:nvCxnSpPr>
        <p:spPr>
          <a:xfrm flipV="1">
            <a:off x="5426959" y="4037520"/>
            <a:ext cx="561047" cy="2924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7" name="Straight Arrow Connector 94">
            <a:extLst>
              <a:ext uri="{FF2B5EF4-FFF2-40B4-BE49-F238E27FC236}">
                <a16:creationId xmlns:a16="http://schemas.microsoft.com/office/drawing/2014/main" id="{FC4143CD-162C-A7B1-8266-B090EF3AF9C4}"/>
              </a:ext>
            </a:extLst>
          </p:cNvPr>
          <p:cNvCxnSpPr>
            <a:cxnSpLocks/>
          </p:cNvCxnSpPr>
          <p:nvPr/>
        </p:nvCxnSpPr>
        <p:spPr>
          <a:xfrm>
            <a:off x="6970274" y="4865035"/>
            <a:ext cx="365297" cy="0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8" name="Straight Arrow Connector 94">
            <a:extLst>
              <a:ext uri="{FF2B5EF4-FFF2-40B4-BE49-F238E27FC236}">
                <a16:creationId xmlns:a16="http://schemas.microsoft.com/office/drawing/2014/main" id="{F42B7EA0-C1BB-43B6-4ACD-1EE4E9A2B739}"/>
              </a:ext>
            </a:extLst>
          </p:cNvPr>
          <p:cNvCxnSpPr>
            <a:cxnSpLocks/>
          </p:cNvCxnSpPr>
          <p:nvPr/>
        </p:nvCxnSpPr>
        <p:spPr>
          <a:xfrm>
            <a:off x="6970275" y="4302770"/>
            <a:ext cx="365297" cy="0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9" name="Straight Arrow Connector 94">
            <a:extLst>
              <a:ext uri="{FF2B5EF4-FFF2-40B4-BE49-F238E27FC236}">
                <a16:creationId xmlns:a16="http://schemas.microsoft.com/office/drawing/2014/main" id="{2A56E0F0-E37B-3025-5218-0C30413D1555}"/>
              </a:ext>
            </a:extLst>
          </p:cNvPr>
          <p:cNvCxnSpPr>
            <a:cxnSpLocks/>
          </p:cNvCxnSpPr>
          <p:nvPr/>
        </p:nvCxnSpPr>
        <p:spPr>
          <a:xfrm flipV="1">
            <a:off x="5389508" y="5124617"/>
            <a:ext cx="598807" cy="1126"/>
          </a:xfrm>
          <a:prstGeom prst="straightConnector1">
            <a:avLst/>
          </a:prstGeom>
          <a:noFill/>
          <a:ln w="25400" cap="flat">
            <a:solidFill>
              <a:srgbClr val="767171"/>
            </a:solidFill>
            <a:prstDash val="solid"/>
            <a:miter/>
            <a:tailEnd type="arrow"/>
          </a:ln>
        </p:spPr>
      </p:cxnSp>
      <p:sp>
        <p:nvSpPr>
          <p:cNvPr id="10" name="Flowchart: Off-page Connector 144">
            <a:extLst>
              <a:ext uri="{FF2B5EF4-FFF2-40B4-BE49-F238E27FC236}">
                <a16:creationId xmlns:a16="http://schemas.microsoft.com/office/drawing/2014/main" id="{761D74ED-CD15-38C7-84DB-96C7E28A3B0C}"/>
              </a:ext>
            </a:extLst>
          </p:cNvPr>
          <p:cNvSpPr/>
          <p:nvPr/>
        </p:nvSpPr>
        <p:spPr>
          <a:xfrm rot="16200004">
            <a:off x="4476357" y="3375539"/>
            <a:ext cx="697640" cy="1328402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5DEFF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9BA1C-A8C4-47A3-0D82-F9CF6191DA1F}"/>
              </a:ext>
            </a:extLst>
          </p:cNvPr>
          <p:cNvSpPr/>
          <p:nvPr/>
        </p:nvSpPr>
        <p:spPr>
          <a:xfrm>
            <a:off x="4253213" y="3889545"/>
            <a:ext cx="1021258" cy="328099"/>
          </a:xfrm>
          <a:prstGeom prst="rect">
            <a:avLst/>
          </a:prstGeom>
          <a:noFill/>
          <a:ln cap="flat">
            <a:noFill/>
            <a:prstDash val="solid"/>
          </a:ln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Previous Epoch Augmentation</a:t>
            </a:r>
          </a:p>
        </p:txBody>
      </p:sp>
      <p:cxnSp>
        <p:nvCxnSpPr>
          <p:cNvPr id="12" name="Straight Arrow Connector 94">
            <a:extLst>
              <a:ext uri="{FF2B5EF4-FFF2-40B4-BE49-F238E27FC236}">
                <a16:creationId xmlns:a16="http://schemas.microsoft.com/office/drawing/2014/main" id="{2C4EBB1A-5BF9-BE58-3834-39BF90BCEA8A}"/>
              </a:ext>
            </a:extLst>
          </p:cNvPr>
          <p:cNvCxnSpPr>
            <a:cxnSpLocks/>
            <a:endCxn id="10" idx="0"/>
          </p:cNvCxnSpPr>
          <p:nvPr/>
        </p:nvCxnSpPr>
        <p:spPr>
          <a:xfrm flipV="1">
            <a:off x="3524254" y="4039739"/>
            <a:ext cx="636722" cy="1"/>
          </a:xfrm>
          <a:prstGeom prst="straightConnector1">
            <a:avLst/>
          </a:prstGeom>
          <a:noFill/>
          <a:ln w="25402" cap="flat">
            <a:solidFill>
              <a:srgbClr val="767171"/>
            </a:solidFill>
            <a:prstDash val="solid"/>
            <a:miter/>
            <a:tailEnd type="arrow"/>
          </a:ln>
        </p:spPr>
      </p:cxnSp>
      <p:cxnSp>
        <p:nvCxnSpPr>
          <p:cNvPr id="13" name="Straight Arrow Connector 94">
            <a:extLst>
              <a:ext uri="{FF2B5EF4-FFF2-40B4-BE49-F238E27FC236}">
                <a16:creationId xmlns:a16="http://schemas.microsoft.com/office/drawing/2014/main" id="{446B3F1D-C97A-B8DC-B236-B564076E7F7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667129" y="5126154"/>
            <a:ext cx="493847" cy="0"/>
          </a:xfrm>
          <a:prstGeom prst="straightConnector1">
            <a:avLst/>
          </a:prstGeom>
          <a:noFill/>
          <a:ln w="25402" cap="flat">
            <a:solidFill>
              <a:srgbClr val="767171"/>
            </a:solidFill>
            <a:prstDash val="solid"/>
            <a:miter/>
            <a:tailEnd type="arrow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F7A6D-FE31-D7FA-34D1-18FC0E96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4" y="5993447"/>
            <a:ext cx="401528" cy="354288"/>
          </a:xfrm>
          <a:prstGeom prst="rect">
            <a:avLst/>
          </a:prstGeom>
        </p:spPr>
      </p:pic>
      <p:sp>
        <p:nvSpPr>
          <p:cNvPr id="15" name="Flowchart: Off-page Connector 144">
            <a:extLst>
              <a:ext uri="{FF2B5EF4-FFF2-40B4-BE49-F238E27FC236}">
                <a16:creationId xmlns:a16="http://schemas.microsoft.com/office/drawing/2014/main" id="{3DB3C697-E823-04AC-DBB9-81B47320F9CA}"/>
              </a:ext>
            </a:extLst>
          </p:cNvPr>
          <p:cNvSpPr/>
          <p:nvPr/>
        </p:nvSpPr>
        <p:spPr>
          <a:xfrm rot="16200004">
            <a:off x="4476357" y="4461954"/>
            <a:ext cx="697640" cy="1328402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FE98C4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43D2338-DF66-F9DA-2B9C-BCDAAB75788A}"/>
              </a:ext>
            </a:extLst>
          </p:cNvPr>
          <p:cNvSpPr/>
          <p:nvPr/>
        </p:nvSpPr>
        <p:spPr>
          <a:xfrm>
            <a:off x="4267219" y="4960567"/>
            <a:ext cx="934282" cy="328099"/>
          </a:xfrm>
          <a:prstGeom prst="rect">
            <a:avLst/>
          </a:prstGeom>
          <a:noFill/>
          <a:ln cap="flat">
            <a:noFill/>
            <a:prstDash val="solid"/>
          </a:ln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Epoch</a:t>
            </a:r>
          </a:p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ln w="0">
                  <a:noFill/>
                  <a:prstDash val="solid"/>
                </a:ln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Augmentation</a:t>
            </a:r>
          </a:p>
        </p:txBody>
      </p:sp>
      <p:sp>
        <p:nvSpPr>
          <p:cNvPr id="17" name="Flowchart: Manual Operation 16">
            <a:extLst>
              <a:ext uri="{FF2B5EF4-FFF2-40B4-BE49-F238E27FC236}">
                <a16:creationId xmlns:a16="http://schemas.microsoft.com/office/drawing/2014/main" id="{595A26F9-69E9-6C1F-DE20-E02975D2CC55}"/>
              </a:ext>
            </a:extLst>
          </p:cNvPr>
          <p:cNvSpPr/>
          <p:nvPr/>
        </p:nvSpPr>
        <p:spPr>
          <a:xfrm rot="16200000">
            <a:off x="5752527" y="4100370"/>
            <a:ext cx="1492077" cy="963870"/>
          </a:xfrm>
          <a:prstGeom prst="flowChartManualOperation">
            <a:avLst/>
          </a:prstGeom>
          <a:solidFill>
            <a:srgbClr val="18CECA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5BCF32-344E-942C-CAB4-C3D18C86085F}"/>
              </a:ext>
            </a:extLst>
          </p:cNvPr>
          <p:cNvSpPr/>
          <p:nvPr/>
        </p:nvSpPr>
        <p:spPr>
          <a:xfrm>
            <a:off x="6072261" y="4388145"/>
            <a:ext cx="834550" cy="388321"/>
          </a:xfrm>
          <a:prstGeom prst="rect">
            <a:avLst/>
          </a:prstGeom>
          <a:solidFill>
            <a:srgbClr val="18CECA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 dirty="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 Encoder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1032CC-C2DE-2DBA-CC13-4F9F15D0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599" y="3798997"/>
            <a:ext cx="364371" cy="344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8508E-5B90-FF53-6FE4-6350AAAB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382" y="5029991"/>
            <a:ext cx="299307" cy="292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D33FF9B-55C5-BDE8-08D1-0DEEF3319C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46" t="33709" r="42876" b="9693"/>
          <a:stretch>
            <a:fillRect/>
          </a:stretch>
        </p:blipFill>
        <p:spPr>
          <a:xfrm>
            <a:off x="1406588" y="3282082"/>
            <a:ext cx="2459158" cy="25929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Oval 120">
            <a:extLst>
              <a:ext uri="{FF2B5EF4-FFF2-40B4-BE49-F238E27FC236}">
                <a16:creationId xmlns:a16="http://schemas.microsoft.com/office/drawing/2014/main" id="{7AC4A15A-844B-9543-3B85-1FCA74D501F1}"/>
              </a:ext>
            </a:extLst>
          </p:cNvPr>
          <p:cNvSpPr/>
          <p:nvPr/>
        </p:nvSpPr>
        <p:spPr>
          <a:xfrm>
            <a:off x="7547145" y="4206166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DEFF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Oval 120">
            <a:extLst>
              <a:ext uri="{FF2B5EF4-FFF2-40B4-BE49-F238E27FC236}">
                <a16:creationId xmlns:a16="http://schemas.microsoft.com/office/drawing/2014/main" id="{72D9C06B-D1A7-6E9B-680E-4BB9808D8D94}"/>
              </a:ext>
            </a:extLst>
          </p:cNvPr>
          <p:cNvSpPr/>
          <p:nvPr/>
        </p:nvSpPr>
        <p:spPr>
          <a:xfrm>
            <a:off x="7545595" y="4768431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98C4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Rounded Rectangle 143">
            <a:extLst>
              <a:ext uri="{FF2B5EF4-FFF2-40B4-BE49-F238E27FC236}">
                <a16:creationId xmlns:a16="http://schemas.microsoft.com/office/drawing/2014/main" id="{B749762E-ABD8-6D20-979D-3F33C58C8C89}"/>
              </a:ext>
            </a:extLst>
          </p:cNvPr>
          <p:cNvSpPr/>
          <p:nvPr/>
        </p:nvSpPr>
        <p:spPr>
          <a:xfrm>
            <a:off x="8031716" y="3711481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6AE4F2-7E20-A206-AA98-0787B1BF37BB}"/>
              </a:ext>
            </a:extLst>
          </p:cNvPr>
          <p:cNvSpPr txBox="1"/>
          <p:nvPr/>
        </p:nvSpPr>
        <p:spPr>
          <a:xfrm>
            <a:off x="8487432" y="333582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77AA382-FAF3-9764-039E-7ECDD9C95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928" y="4516835"/>
            <a:ext cx="279623" cy="2796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2D34023-3802-B11B-69B2-4003816F6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928" y="3384439"/>
            <a:ext cx="348990" cy="272096"/>
          </a:xfrm>
          <a:prstGeom prst="rect">
            <a:avLst/>
          </a:prstGeom>
        </p:spPr>
      </p:pic>
      <p:sp>
        <p:nvSpPr>
          <p:cNvPr id="43" name="Rounded Rectangle 143">
            <a:extLst>
              <a:ext uri="{FF2B5EF4-FFF2-40B4-BE49-F238E27FC236}">
                <a16:creationId xmlns:a16="http://schemas.microsoft.com/office/drawing/2014/main" id="{F2C265BD-0F91-0BC3-CE4D-49AEDBE6ADCE}"/>
              </a:ext>
            </a:extLst>
          </p:cNvPr>
          <p:cNvSpPr/>
          <p:nvPr/>
        </p:nvSpPr>
        <p:spPr>
          <a:xfrm>
            <a:off x="8031716" y="4857467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CC55E7-5A5A-C6B0-7444-23162D994595}"/>
              </a:ext>
            </a:extLst>
          </p:cNvPr>
          <p:cNvSpPr txBox="1"/>
          <p:nvPr/>
        </p:nvSpPr>
        <p:spPr>
          <a:xfrm>
            <a:off x="8487432" y="447777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56F92E-3F5A-504C-4B0E-2D7EA5EF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75" y="1907035"/>
            <a:ext cx="364371" cy="34485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A86E68E-2CBC-E2EF-C2CD-69DD7B30456D}"/>
              </a:ext>
            </a:extLst>
          </p:cNvPr>
          <p:cNvGrpSpPr/>
          <p:nvPr/>
        </p:nvGrpSpPr>
        <p:grpSpPr>
          <a:xfrm>
            <a:off x="8168176" y="3919218"/>
            <a:ext cx="2456288" cy="193208"/>
            <a:chOff x="3002108" y="656886"/>
            <a:chExt cx="1386510" cy="109061"/>
          </a:xfrm>
        </p:grpSpPr>
        <p:sp>
          <p:nvSpPr>
            <p:cNvPr id="39" name="Oval 120">
              <a:extLst>
                <a:ext uri="{FF2B5EF4-FFF2-40B4-BE49-F238E27FC236}">
                  <a16:creationId xmlns:a16="http://schemas.microsoft.com/office/drawing/2014/main" id="{30B7B14F-F663-A27D-0F01-7270E0DDCA69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0" name="Oval 120">
              <a:extLst>
                <a:ext uri="{FF2B5EF4-FFF2-40B4-BE49-F238E27FC236}">
                  <a16:creationId xmlns:a16="http://schemas.microsoft.com/office/drawing/2014/main" id="{306B70A3-A712-7D1E-0231-304797619C1F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6" name="Oval 120">
              <a:extLst>
                <a:ext uri="{FF2B5EF4-FFF2-40B4-BE49-F238E27FC236}">
                  <a16:creationId xmlns:a16="http://schemas.microsoft.com/office/drawing/2014/main" id="{9646B88C-FCB9-5D87-14DC-8EB93D675EEF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7" name="Oval 120">
              <a:extLst>
                <a:ext uri="{FF2B5EF4-FFF2-40B4-BE49-F238E27FC236}">
                  <a16:creationId xmlns:a16="http://schemas.microsoft.com/office/drawing/2014/main" id="{4F4465DD-A5A6-4082-9C98-3CD6FD0FB85D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8" name="Oval 120">
              <a:extLst>
                <a:ext uri="{FF2B5EF4-FFF2-40B4-BE49-F238E27FC236}">
                  <a16:creationId xmlns:a16="http://schemas.microsoft.com/office/drawing/2014/main" id="{A996C5A0-1CBC-1076-80A4-72AEF4E4036F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9" name="Oval 120">
              <a:extLst>
                <a:ext uri="{FF2B5EF4-FFF2-40B4-BE49-F238E27FC236}">
                  <a16:creationId xmlns:a16="http://schemas.microsoft.com/office/drawing/2014/main" id="{076891C8-D17C-AA00-D337-0CD80B3FF982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0" name="Oval 120">
              <a:extLst>
                <a:ext uri="{FF2B5EF4-FFF2-40B4-BE49-F238E27FC236}">
                  <a16:creationId xmlns:a16="http://schemas.microsoft.com/office/drawing/2014/main" id="{9CAF2ECC-7E4E-CF02-480A-907FBEB4C509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1" name="Oval 120">
              <a:extLst>
                <a:ext uri="{FF2B5EF4-FFF2-40B4-BE49-F238E27FC236}">
                  <a16:creationId xmlns:a16="http://schemas.microsoft.com/office/drawing/2014/main" id="{9F551AD8-028D-28D3-E78C-F5A946AE6EE2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2" name="Oval 120">
              <a:extLst>
                <a:ext uri="{FF2B5EF4-FFF2-40B4-BE49-F238E27FC236}">
                  <a16:creationId xmlns:a16="http://schemas.microsoft.com/office/drawing/2014/main" id="{E4406C82-8137-4DD7-AAAA-CCF163FAA882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3" name="Oval 120">
              <a:extLst>
                <a:ext uri="{FF2B5EF4-FFF2-40B4-BE49-F238E27FC236}">
                  <a16:creationId xmlns:a16="http://schemas.microsoft.com/office/drawing/2014/main" id="{0A1AC064-075E-D76F-6793-BBC6D8EF0849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CA1038-F14F-141E-1B4E-EC29E24909EC}"/>
              </a:ext>
            </a:extLst>
          </p:cNvPr>
          <p:cNvGrpSpPr/>
          <p:nvPr/>
        </p:nvGrpSpPr>
        <p:grpSpPr>
          <a:xfrm>
            <a:off x="8168176" y="5042036"/>
            <a:ext cx="2456288" cy="193208"/>
            <a:chOff x="3002108" y="656886"/>
            <a:chExt cx="1386510" cy="109061"/>
          </a:xfrm>
        </p:grpSpPr>
        <p:sp>
          <p:nvSpPr>
            <p:cNvPr id="28" name="Oval 120">
              <a:extLst>
                <a:ext uri="{FF2B5EF4-FFF2-40B4-BE49-F238E27FC236}">
                  <a16:creationId xmlns:a16="http://schemas.microsoft.com/office/drawing/2014/main" id="{CC1929A3-F2CA-C8F0-01B1-9AD1F6CF4032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9" name="Oval 120">
              <a:extLst>
                <a:ext uri="{FF2B5EF4-FFF2-40B4-BE49-F238E27FC236}">
                  <a16:creationId xmlns:a16="http://schemas.microsoft.com/office/drawing/2014/main" id="{B5B3C922-E698-8B45-35F7-A974476F337F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0" name="Oval 120">
              <a:extLst>
                <a:ext uri="{FF2B5EF4-FFF2-40B4-BE49-F238E27FC236}">
                  <a16:creationId xmlns:a16="http://schemas.microsoft.com/office/drawing/2014/main" id="{D3564D78-3580-E2E9-2C95-BB8C012DAD0B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1" name="Oval 120">
              <a:extLst>
                <a:ext uri="{FF2B5EF4-FFF2-40B4-BE49-F238E27FC236}">
                  <a16:creationId xmlns:a16="http://schemas.microsoft.com/office/drawing/2014/main" id="{B8AFD008-4114-82B6-2E1E-AE1145B2D326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Oval 120">
              <a:extLst>
                <a:ext uri="{FF2B5EF4-FFF2-40B4-BE49-F238E27FC236}">
                  <a16:creationId xmlns:a16="http://schemas.microsoft.com/office/drawing/2014/main" id="{B5967AF7-30F3-CEF0-6A29-492A954233D3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3" name="Oval 120">
              <a:extLst>
                <a:ext uri="{FF2B5EF4-FFF2-40B4-BE49-F238E27FC236}">
                  <a16:creationId xmlns:a16="http://schemas.microsoft.com/office/drawing/2014/main" id="{CCA9646C-3D02-4E4A-566F-1211E0934D20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Oval 120">
              <a:extLst>
                <a:ext uri="{FF2B5EF4-FFF2-40B4-BE49-F238E27FC236}">
                  <a16:creationId xmlns:a16="http://schemas.microsoft.com/office/drawing/2014/main" id="{D4045929-7760-DDDF-CA03-C138CF08D5C0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Oval 120">
              <a:extLst>
                <a:ext uri="{FF2B5EF4-FFF2-40B4-BE49-F238E27FC236}">
                  <a16:creationId xmlns:a16="http://schemas.microsoft.com/office/drawing/2014/main" id="{C8FC3D5D-155C-9477-AE28-712FF51B091D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Oval 120">
              <a:extLst>
                <a:ext uri="{FF2B5EF4-FFF2-40B4-BE49-F238E27FC236}">
                  <a16:creationId xmlns:a16="http://schemas.microsoft.com/office/drawing/2014/main" id="{38010B93-89F1-40FB-1510-5B6E6CD54B9E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Oval 120">
              <a:extLst>
                <a:ext uri="{FF2B5EF4-FFF2-40B4-BE49-F238E27FC236}">
                  <a16:creationId xmlns:a16="http://schemas.microsoft.com/office/drawing/2014/main" id="{D34682DB-C4B3-8DDC-A958-E562A5F5ACCB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D3064A-F0E2-8987-3030-BA0E0251C0D6}"/>
              </a:ext>
            </a:extLst>
          </p:cNvPr>
          <p:cNvCxnSpPr>
            <a:cxnSpLocks/>
            <a:stCxn id="40" idx="2"/>
            <a:endCxn id="29" idx="0"/>
          </p:cNvCxnSpPr>
          <p:nvPr/>
        </p:nvCxnSpPr>
        <p:spPr>
          <a:xfrm>
            <a:off x="8514149" y="4112426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730AB7-13C5-1C98-5BD0-2C29B80C440C}"/>
              </a:ext>
            </a:extLst>
          </p:cNvPr>
          <p:cNvCxnSpPr>
            <a:cxnSpLocks/>
          </p:cNvCxnSpPr>
          <p:nvPr/>
        </p:nvCxnSpPr>
        <p:spPr>
          <a:xfrm>
            <a:off x="9268724" y="4112426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6FAFB0-5796-E3E7-0F51-3F9167B6EB38}"/>
              </a:ext>
            </a:extLst>
          </p:cNvPr>
          <p:cNvCxnSpPr>
            <a:cxnSpLocks/>
          </p:cNvCxnSpPr>
          <p:nvPr/>
        </p:nvCxnSpPr>
        <p:spPr>
          <a:xfrm>
            <a:off x="9520463" y="4112426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1230768-F6EE-4B53-B1C1-C04D492C78BA}"/>
              </a:ext>
            </a:extLst>
          </p:cNvPr>
          <p:cNvCxnSpPr>
            <a:cxnSpLocks/>
          </p:cNvCxnSpPr>
          <p:nvPr/>
        </p:nvCxnSpPr>
        <p:spPr>
          <a:xfrm>
            <a:off x="10020006" y="4112426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DCCF0F31-33CB-E722-3303-D94599E33810}"/>
              </a:ext>
            </a:extLst>
          </p:cNvPr>
          <p:cNvSpPr/>
          <p:nvPr/>
        </p:nvSpPr>
        <p:spPr>
          <a:xfrm rot="5400000">
            <a:off x="9135507" y="5540090"/>
            <a:ext cx="471181" cy="290874"/>
          </a:xfrm>
          <a:prstGeom prst="rightArrow">
            <a:avLst>
              <a:gd name="adj1" fmla="val 47448"/>
              <a:gd name="adj2" fmla="val 7722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6FEE0CE-A28F-6CC7-2599-740CA59CF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5548" y="6123501"/>
            <a:ext cx="275461" cy="30851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5FC7A38-E320-D9BB-2166-2CAAFABAA45B}"/>
              </a:ext>
            </a:extLst>
          </p:cNvPr>
          <p:cNvSpPr txBox="1"/>
          <p:nvPr/>
        </p:nvSpPr>
        <p:spPr>
          <a:xfrm>
            <a:off x="6622061" y="6108193"/>
            <a:ext cx="186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Constrained Set</a:t>
            </a:r>
          </a:p>
        </p:txBody>
      </p:sp>
      <p:sp>
        <p:nvSpPr>
          <p:cNvPr id="79" name="Rounded Rectangle 143">
            <a:extLst>
              <a:ext uri="{FF2B5EF4-FFF2-40B4-BE49-F238E27FC236}">
                <a16:creationId xmlns:a16="http://schemas.microsoft.com/office/drawing/2014/main" id="{AB1B57CE-C743-0EE6-9BBA-A8641818C7FE}"/>
              </a:ext>
            </a:extLst>
          </p:cNvPr>
          <p:cNvSpPr/>
          <p:nvPr/>
        </p:nvSpPr>
        <p:spPr>
          <a:xfrm>
            <a:off x="8806177" y="5954007"/>
            <a:ext cx="1202509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87EA988-B51F-0B70-8B76-67B5CAAFBB63}"/>
              </a:ext>
            </a:extLst>
          </p:cNvPr>
          <p:cNvGrpSpPr/>
          <p:nvPr/>
        </p:nvGrpSpPr>
        <p:grpSpPr>
          <a:xfrm>
            <a:off x="8934278" y="6154527"/>
            <a:ext cx="946306" cy="193208"/>
            <a:chOff x="7500435" y="3948177"/>
            <a:chExt cx="534165" cy="109061"/>
          </a:xfrm>
        </p:grpSpPr>
        <p:sp>
          <p:nvSpPr>
            <p:cNvPr id="81" name="Oval 120">
              <a:extLst>
                <a:ext uri="{FF2B5EF4-FFF2-40B4-BE49-F238E27FC236}">
                  <a16:creationId xmlns:a16="http://schemas.microsoft.com/office/drawing/2014/main" id="{F433739F-8E9F-17B2-88E2-EA3B75EEEEFA}"/>
                </a:ext>
              </a:extLst>
            </p:cNvPr>
            <p:cNvSpPr/>
            <p:nvPr/>
          </p:nvSpPr>
          <p:spPr>
            <a:xfrm>
              <a:off x="7500435" y="3948177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2" name="Oval 120">
              <a:extLst>
                <a:ext uri="{FF2B5EF4-FFF2-40B4-BE49-F238E27FC236}">
                  <a16:creationId xmlns:a16="http://schemas.microsoft.com/office/drawing/2014/main" id="{B06F0DFB-681A-F46A-A5A8-43794A9CA0DB}"/>
                </a:ext>
              </a:extLst>
            </p:cNvPr>
            <p:cNvSpPr/>
            <p:nvPr/>
          </p:nvSpPr>
          <p:spPr>
            <a:xfrm>
              <a:off x="7642982" y="3948177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3" name="Oval 120">
              <a:extLst>
                <a:ext uri="{FF2B5EF4-FFF2-40B4-BE49-F238E27FC236}">
                  <a16:creationId xmlns:a16="http://schemas.microsoft.com/office/drawing/2014/main" id="{8D0979D0-5E65-74C6-2998-B95BCE1D21E8}"/>
                </a:ext>
              </a:extLst>
            </p:cNvPr>
            <p:cNvSpPr/>
            <p:nvPr/>
          </p:nvSpPr>
          <p:spPr>
            <a:xfrm>
              <a:off x="7785082" y="3948177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4" name="Oval 120">
              <a:extLst>
                <a:ext uri="{FF2B5EF4-FFF2-40B4-BE49-F238E27FC236}">
                  <a16:creationId xmlns:a16="http://schemas.microsoft.com/office/drawing/2014/main" id="{4920E282-4A90-ADF3-DC8D-47D80F8414DD}"/>
                </a:ext>
              </a:extLst>
            </p:cNvPr>
            <p:cNvSpPr/>
            <p:nvPr/>
          </p:nvSpPr>
          <p:spPr>
            <a:xfrm>
              <a:off x="7927725" y="3948177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F497CAEB-DBF3-64F5-4915-21664F113E5C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Find top-k’ NNs of      in memory bank M’.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Find corresponding elements in memory bank 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Obtain the constrained set 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Find top-k NNs in 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7456" y="6356350"/>
            <a:ext cx="2743200" cy="365125"/>
          </a:xfrm>
        </p:spPr>
        <p:txBody>
          <a:bodyPr/>
          <a:lstStyle/>
          <a:p>
            <a:fld id="{24B57567-C62E-42D0-9CC2-12C904FB1B76}" type="slidenum">
              <a:rPr lang="en-US" smtClean="0"/>
              <a:t>18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1032CC-C2DE-2DBA-CC13-4F9F15D0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02" y="4571163"/>
            <a:ext cx="364371" cy="344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8508E-5B90-FF53-6FE4-6350AAAB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85" y="5802157"/>
            <a:ext cx="299307" cy="292800"/>
          </a:xfrm>
          <a:prstGeom prst="rect">
            <a:avLst/>
          </a:prstGeom>
        </p:spPr>
      </p:pic>
      <p:sp>
        <p:nvSpPr>
          <p:cNvPr id="22" name="Oval 120">
            <a:extLst>
              <a:ext uri="{FF2B5EF4-FFF2-40B4-BE49-F238E27FC236}">
                <a16:creationId xmlns:a16="http://schemas.microsoft.com/office/drawing/2014/main" id="{7AC4A15A-844B-9543-3B85-1FCA74D501F1}"/>
              </a:ext>
            </a:extLst>
          </p:cNvPr>
          <p:cNvSpPr/>
          <p:nvPr/>
        </p:nvSpPr>
        <p:spPr>
          <a:xfrm>
            <a:off x="1513348" y="4978332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DEFF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Oval 120">
            <a:extLst>
              <a:ext uri="{FF2B5EF4-FFF2-40B4-BE49-F238E27FC236}">
                <a16:creationId xmlns:a16="http://schemas.microsoft.com/office/drawing/2014/main" id="{72D9C06B-D1A7-6E9B-680E-4BB9808D8D94}"/>
              </a:ext>
            </a:extLst>
          </p:cNvPr>
          <p:cNvSpPr/>
          <p:nvPr/>
        </p:nvSpPr>
        <p:spPr>
          <a:xfrm>
            <a:off x="1511798" y="5540597"/>
            <a:ext cx="189336" cy="1932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98C4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Rounded Rectangle 143">
            <a:extLst>
              <a:ext uri="{FF2B5EF4-FFF2-40B4-BE49-F238E27FC236}">
                <a16:creationId xmlns:a16="http://schemas.microsoft.com/office/drawing/2014/main" id="{B749762E-ABD8-6D20-979D-3F33C58C8C89}"/>
              </a:ext>
            </a:extLst>
          </p:cNvPr>
          <p:cNvSpPr/>
          <p:nvPr/>
        </p:nvSpPr>
        <p:spPr>
          <a:xfrm>
            <a:off x="1997919" y="4483647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6AE4F2-7E20-A206-AA98-0787B1BF37BB}"/>
              </a:ext>
            </a:extLst>
          </p:cNvPr>
          <p:cNvSpPr txBox="1"/>
          <p:nvPr/>
        </p:nvSpPr>
        <p:spPr>
          <a:xfrm>
            <a:off x="2453635" y="410798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77AA382-FAF3-9764-039E-7ECDD9C95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31" y="5289001"/>
            <a:ext cx="279623" cy="2796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2D34023-3802-B11B-69B2-4003816F6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131" y="4156605"/>
            <a:ext cx="348990" cy="272096"/>
          </a:xfrm>
          <a:prstGeom prst="rect">
            <a:avLst/>
          </a:prstGeom>
        </p:spPr>
      </p:pic>
      <p:sp>
        <p:nvSpPr>
          <p:cNvPr id="43" name="Rounded Rectangle 143">
            <a:extLst>
              <a:ext uri="{FF2B5EF4-FFF2-40B4-BE49-F238E27FC236}">
                <a16:creationId xmlns:a16="http://schemas.microsoft.com/office/drawing/2014/main" id="{F2C265BD-0F91-0BC3-CE4D-49AEDBE6ADCE}"/>
              </a:ext>
            </a:extLst>
          </p:cNvPr>
          <p:cNvSpPr/>
          <p:nvPr/>
        </p:nvSpPr>
        <p:spPr>
          <a:xfrm>
            <a:off x="1997919" y="5629633"/>
            <a:ext cx="2753696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CC55E7-5A5A-C6B0-7444-23162D994595}"/>
              </a:ext>
            </a:extLst>
          </p:cNvPr>
          <p:cNvSpPr txBox="1"/>
          <p:nvPr/>
        </p:nvSpPr>
        <p:spPr>
          <a:xfrm>
            <a:off x="2453635" y="524994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Bank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56F92E-3F5A-504C-4B0E-2D7EA5EF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585" y="1902716"/>
            <a:ext cx="364371" cy="34485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A86E68E-2CBC-E2EF-C2CD-69DD7B30456D}"/>
              </a:ext>
            </a:extLst>
          </p:cNvPr>
          <p:cNvGrpSpPr/>
          <p:nvPr/>
        </p:nvGrpSpPr>
        <p:grpSpPr>
          <a:xfrm>
            <a:off x="2134379" y="4691384"/>
            <a:ext cx="2456288" cy="193208"/>
            <a:chOff x="3002108" y="656886"/>
            <a:chExt cx="1386510" cy="109061"/>
          </a:xfrm>
        </p:grpSpPr>
        <p:sp>
          <p:nvSpPr>
            <p:cNvPr id="39" name="Oval 120">
              <a:extLst>
                <a:ext uri="{FF2B5EF4-FFF2-40B4-BE49-F238E27FC236}">
                  <a16:creationId xmlns:a16="http://schemas.microsoft.com/office/drawing/2014/main" id="{30B7B14F-F663-A27D-0F01-7270E0DDCA69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0" name="Oval 120">
              <a:extLst>
                <a:ext uri="{FF2B5EF4-FFF2-40B4-BE49-F238E27FC236}">
                  <a16:creationId xmlns:a16="http://schemas.microsoft.com/office/drawing/2014/main" id="{306B70A3-A712-7D1E-0231-304797619C1F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6" name="Oval 120">
              <a:extLst>
                <a:ext uri="{FF2B5EF4-FFF2-40B4-BE49-F238E27FC236}">
                  <a16:creationId xmlns:a16="http://schemas.microsoft.com/office/drawing/2014/main" id="{9646B88C-FCB9-5D87-14DC-8EB93D675EEF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7" name="Oval 120">
              <a:extLst>
                <a:ext uri="{FF2B5EF4-FFF2-40B4-BE49-F238E27FC236}">
                  <a16:creationId xmlns:a16="http://schemas.microsoft.com/office/drawing/2014/main" id="{4F4465DD-A5A6-4082-9C98-3CD6FD0FB85D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8" name="Oval 120">
              <a:extLst>
                <a:ext uri="{FF2B5EF4-FFF2-40B4-BE49-F238E27FC236}">
                  <a16:creationId xmlns:a16="http://schemas.microsoft.com/office/drawing/2014/main" id="{A996C5A0-1CBC-1076-80A4-72AEF4E4036F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9" name="Oval 120">
              <a:extLst>
                <a:ext uri="{FF2B5EF4-FFF2-40B4-BE49-F238E27FC236}">
                  <a16:creationId xmlns:a16="http://schemas.microsoft.com/office/drawing/2014/main" id="{076891C8-D17C-AA00-D337-0CD80B3FF982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0" name="Oval 120">
              <a:extLst>
                <a:ext uri="{FF2B5EF4-FFF2-40B4-BE49-F238E27FC236}">
                  <a16:creationId xmlns:a16="http://schemas.microsoft.com/office/drawing/2014/main" id="{9CAF2ECC-7E4E-CF02-480A-907FBEB4C509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1" name="Oval 120">
              <a:extLst>
                <a:ext uri="{FF2B5EF4-FFF2-40B4-BE49-F238E27FC236}">
                  <a16:creationId xmlns:a16="http://schemas.microsoft.com/office/drawing/2014/main" id="{9F551AD8-028D-28D3-E78C-F5A946AE6EE2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7728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2" name="Oval 120">
              <a:extLst>
                <a:ext uri="{FF2B5EF4-FFF2-40B4-BE49-F238E27FC236}">
                  <a16:creationId xmlns:a16="http://schemas.microsoft.com/office/drawing/2014/main" id="{E4406C82-8137-4DD7-AAAA-CCF163FAA882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3" name="Oval 120">
              <a:extLst>
                <a:ext uri="{FF2B5EF4-FFF2-40B4-BE49-F238E27FC236}">
                  <a16:creationId xmlns:a16="http://schemas.microsoft.com/office/drawing/2014/main" id="{0A1AC064-075E-D76F-6793-BBC6D8EF0849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CA1038-F14F-141E-1B4E-EC29E24909EC}"/>
              </a:ext>
            </a:extLst>
          </p:cNvPr>
          <p:cNvGrpSpPr/>
          <p:nvPr/>
        </p:nvGrpSpPr>
        <p:grpSpPr>
          <a:xfrm>
            <a:off x="2134379" y="5814202"/>
            <a:ext cx="2456288" cy="193208"/>
            <a:chOff x="3002108" y="656886"/>
            <a:chExt cx="1386510" cy="109061"/>
          </a:xfrm>
        </p:grpSpPr>
        <p:sp>
          <p:nvSpPr>
            <p:cNvPr id="28" name="Oval 120">
              <a:extLst>
                <a:ext uri="{FF2B5EF4-FFF2-40B4-BE49-F238E27FC236}">
                  <a16:creationId xmlns:a16="http://schemas.microsoft.com/office/drawing/2014/main" id="{CC1929A3-F2CA-C8F0-01B1-9AD1F6CF4032}"/>
                </a:ext>
              </a:extLst>
            </p:cNvPr>
            <p:cNvSpPr/>
            <p:nvPr/>
          </p:nvSpPr>
          <p:spPr>
            <a:xfrm>
              <a:off x="3002108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9" name="Oval 120">
              <a:extLst>
                <a:ext uri="{FF2B5EF4-FFF2-40B4-BE49-F238E27FC236}">
                  <a16:creationId xmlns:a16="http://schemas.microsoft.com/office/drawing/2014/main" id="{B5B3C922-E698-8B45-35F7-A974476F337F}"/>
                </a:ext>
              </a:extLst>
            </p:cNvPr>
            <p:cNvSpPr/>
            <p:nvPr/>
          </p:nvSpPr>
          <p:spPr>
            <a:xfrm>
              <a:off x="314396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0" name="Oval 120">
              <a:extLst>
                <a:ext uri="{FF2B5EF4-FFF2-40B4-BE49-F238E27FC236}">
                  <a16:creationId xmlns:a16="http://schemas.microsoft.com/office/drawing/2014/main" id="{D3564D78-3580-E2E9-2C95-BB8C012DAD0B}"/>
                </a:ext>
              </a:extLst>
            </p:cNvPr>
            <p:cNvSpPr/>
            <p:nvPr/>
          </p:nvSpPr>
          <p:spPr>
            <a:xfrm>
              <a:off x="3289156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1" name="Oval 120">
              <a:extLst>
                <a:ext uri="{FF2B5EF4-FFF2-40B4-BE49-F238E27FC236}">
                  <a16:creationId xmlns:a16="http://schemas.microsoft.com/office/drawing/2014/main" id="{B8AFD008-4114-82B6-2E1E-AE1145B2D326}"/>
                </a:ext>
              </a:extLst>
            </p:cNvPr>
            <p:cNvSpPr/>
            <p:nvPr/>
          </p:nvSpPr>
          <p:spPr>
            <a:xfrm>
              <a:off x="342846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Oval 120">
              <a:extLst>
                <a:ext uri="{FF2B5EF4-FFF2-40B4-BE49-F238E27FC236}">
                  <a16:creationId xmlns:a16="http://schemas.microsoft.com/office/drawing/2014/main" id="{B5967AF7-30F3-CEF0-6A29-492A954233D3}"/>
                </a:ext>
              </a:extLst>
            </p:cNvPr>
            <p:cNvSpPr/>
            <p:nvPr/>
          </p:nvSpPr>
          <p:spPr>
            <a:xfrm>
              <a:off x="35699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3" name="Oval 120">
              <a:extLst>
                <a:ext uri="{FF2B5EF4-FFF2-40B4-BE49-F238E27FC236}">
                  <a16:creationId xmlns:a16="http://schemas.microsoft.com/office/drawing/2014/main" id="{CCA9646C-3D02-4E4A-566F-1211E0934D20}"/>
                </a:ext>
              </a:extLst>
            </p:cNvPr>
            <p:cNvSpPr/>
            <p:nvPr/>
          </p:nvSpPr>
          <p:spPr>
            <a:xfrm>
              <a:off x="37120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Oval 120">
              <a:extLst>
                <a:ext uri="{FF2B5EF4-FFF2-40B4-BE49-F238E27FC236}">
                  <a16:creationId xmlns:a16="http://schemas.microsoft.com/office/drawing/2014/main" id="{D4045929-7760-DDDF-CA03-C138CF08D5C0}"/>
                </a:ext>
              </a:extLst>
            </p:cNvPr>
            <p:cNvSpPr/>
            <p:nvPr/>
          </p:nvSpPr>
          <p:spPr>
            <a:xfrm>
              <a:off x="3855801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Oval 120">
              <a:extLst>
                <a:ext uri="{FF2B5EF4-FFF2-40B4-BE49-F238E27FC236}">
                  <a16:creationId xmlns:a16="http://schemas.microsoft.com/office/drawing/2014/main" id="{C8FC3D5D-155C-9477-AE28-712FF51B091D}"/>
                </a:ext>
              </a:extLst>
            </p:cNvPr>
            <p:cNvSpPr/>
            <p:nvPr/>
          </p:nvSpPr>
          <p:spPr>
            <a:xfrm>
              <a:off x="3994929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Oval 120">
              <a:extLst>
                <a:ext uri="{FF2B5EF4-FFF2-40B4-BE49-F238E27FC236}">
                  <a16:creationId xmlns:a16="http://schemas.microsoft.com/office/drawing/2014/main" id="{38010B93-89F1-40FB-1510-5B6E6CD54B9E}"/>
                </a:ext>
              </a:extLst>
            </p:cNvPr>
            <p:cNvSpPr/>
            <p:nvPr/>
          </p:nvSpPr>
          <p:spPr>
            <a:xfrm>
              <a:off x="41379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Oval 120">
              <a:extLst>
                <a:ext uri="{FF2B5EF4-FFF2-40B4-BE49-F238E27FC236}">
                  <a16:creationId xmlns:a16="http://schemas.microsoft.com/office/drawing/2014/main" id="{D34682DB-C4B3-8DDC-A958-E562A5F5ACCB}"/>
                </a:ext>
              </a:extLst>
            </p:cNvPr>
            <p:cNvSpPr/>
            <p:nvPr/>
          </p:nvSpPr>
          <p:spPr>
            <a:xfrm>
              <a:off x="4281743" y="656886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FABAB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D3064A-F0E2-8987-3030-BA0E0251C0D6}"/>
              </a:ext>
            </a:extLst>
          </p:cNvPr>
          <p:cNvCxnSpPr>
            <a:cxnSpLocks/>
            <a:stCxn id="40" idx="2"/>
            <a:endCxn id="29" idx="0"/>
          </p:cNvCxnSpPr>
          <p:nvPr/>
        </p:nvCxnSpPr>
        <p:spPr>
          <a:xfrm>
            <a:off x="2480352" y="4884592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730AB7-13C5-1C98-5BD0-2C29B80C440C}"/>
              </a:ext>
            </a:extLst>
          </p:cNvPr>
          <p:cNvCxnSpPr>
            <a:cxnSpLocks/>
          </p:cNvCxnSpPr>
          <p:nvPr/>
        </p:nvCxnSpPr>
        <p:spPr>
          <a:xfrm>
            <a:off x="3234927" y="4884592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6FAFB0-5796-E3E7-0F51-3F9167B6EB38}"/>
              </a:ext>
            </a:extLst>
          </p:cNvPr>
          <p:cNvCxnSpPr>
            <a:cxnSpLocks/>
          </p:cNvCxnSpPr>
          <p:nvPr/>
        </p:nvCxnSpPr>
        <p:spPr>
          <a:xfrm>
            <a:off x="3486666" y="4884592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1230768-F6EE-4B53-B1C1-C04D492C78BA}"/>
              </a:ext>
            </a:extLst>
          </p:cNvPr>
          <p:cNvCxnSpPr>
            <a:cxnSpLocks/>
          </p:cNvCxnSpPr>
          <p:nvPr/>
        </p:nvCxnSpPr>
        <p:spPr>
          <a:xfrm>
            <a:off x="3986209" y="4884592"/>
            <a:ext cx="0" cy="92961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DCCF0F31-33CB-E722-3303-D94599E33810}"/>
              </a:ext>
            </a:extLst>
          </p:cNvPr>
          <p:cNvSpPr/>
          <p:nvPr/>
        </p:nvSpPr>
        <p:spPr>
          <a:xfrm>
            <a:off x="4865022" y="5203960"/>
            <a:ext cx="471181" cy="290874"/>
          </a:xfrm>
          <a:prstGeom prst="rightArrow">
            <a:avLst>
              <a:gd name="adj1" fmla="val 47448"/>
              <a:gd name="adj2" fmla="val 7722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6FEE0CE-A28F-6CC7-2599-740CA59CF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377" y="5660795"/>
            <a:ext cx="275461" cy="30851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5FC7A38-E320-D9BB-2166-2CAAFABAA45B}"/>
              </a:ext>
            </a:extLst>
          </p:cNvPr>
          <p:cNvSpPr txBox="1"/>
          <p:nvPr/>
        </p:nvSpPr>
        <p:spPr>
          <a:xfrm>
            <a:off x="5112890" y="5645487"/>
            <a:ext cx="186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Constrained Set</a:t>
            </a:r>
          </a:p>
        </p:txBody>
      </p:sp>
      <p:sp>
        <p:nvSpPr>
          <p:cNvPr id="79" name="Rounded Rectangle 143">
            <a:extLst>
              <a:ext uri="{FF2B5EF4-FFF2-40B4-BE49-F238E27FC236}">
                <a16:creationId xmlns:a16="http://schemas.microsoft.com/office/drawing/2014/main" id="{AB1B57CE-C743-0EE6-9BBA-A8641818C7FE}"/>
              </a:ext>
            </a:extLst>
          </p:cNvPr>
          <p:cNvSpPr/>
          <p:nvPr/>
        </p:nvSpPr>
        <p:spPr>
          <a:xfrm>
            <a:off x="5506189" y="5038344"/>
            <a:ext cx="1202509" cy="5912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87EA988-B51F-0B70-8B76-67B5CAAFBB63}"/>
              </a:ext>
            </a:extLst>
          </p:cNvPr>
          <p:cNvGrpSpPr/>
          <p:nvPr/>
        </p:nvGrpSpPr>
        <p:grpSpPr>
          <a:xfrm>
            <a:off x="5634290" y="5238864"/>
            <a:ext cx="946306" cy="193208"/>
            <a:chOff x="7500435" y="3948177"/>
            <a:chExt cx="534165" cy="109061"/>
          </a:xfrm>
        </p:grpSpPr>
        <p:sp>
          <p:nvSpPr>
            <p:cNvPr id="81" name="Oval 120">
              <a:extLst>
                <a:ext uri="{FF2B5EF4-FFF2-40B4-BE49-F238E27FC236}">
                  <a16:creationId xmlns:a16="http://schemas.microsoft.com/office/drawing/2014/main" id="{F433739F-8E9F-17B2-88E2-EA3B75EEEEFA}"/>
                </a:ext>
              </a:extLst>
            </p:cNvPr>
            <p:cNvSpPr/>
            <p:nvPr/>
          </p:nvSpPr>
          <p:spPr>
            <a:xfrm>
              <a:off x="7500435" y="3948177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2" name="Oval 120">
              <a:extLst>
                <a:ext uri="{FF2B5EF4-FFF2-40B4-BE49-F238E27FC236}">
                  <a16:creationId xmlns:a16="http://schemas.microsoft.com/office/drawing/2014/main" id="{B06F0DFB-681A-F46A-A5A8-43794A9CA0DB}"/>
                </a:ext>
              </a:extLst>
            </p:cNvPr>
            <p:cNvSpPr/>
            <p:nvPr/>
          </p:nvSpPr>
          <p:spPr>
            <a:xfrm>
              <a:off x="7642982" y="3948177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3" name="Oval 120">
              <a:extLst>
                <a:ext uri="{FF2B5EF4-FFF2-40B4-BE49-F238E27FC236}">
                  <a16:creationId xmlns:a16="http://schemas.microsoft.com/office/drawing/2014/main" id="{8D0979D0-5E65-74C6-2998-B95BCE1D21E8}"/>
                </a:ext>
              </a:extLst>
            </p:cNvPr>
            <p:cNvSpPr/>
            <p:nvPr/>
          </p:nvSpPr>
          <p:spPr>
            <a:xfrm>
              <a:off x="7785082" y="3948177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4" name="Oval 120">
              <a:extLst>
                <a:ext uri="{FF2B5EF4-FFF2-40B4-BE49-F238E27FC236}">
                  <a16:creationId xmlns:a16="http://schemas.microsoft.com/office/drawing/2014/main" id="{4920E282-4A90-ADF3-DC8D-47D80F8414DD}"/>
                </a:ext>
              </a:extLst>
            </p:cNvPr>
            <p:cNvSpPr/>
            <p:nvPr/>
          </p:nvSpPr>
          <p:spPr>
            <a:xfrm>
              <a:off x="7927725" y="3948177"/>
              <a:ext cx="106875" cy="1090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77D7E3-963C-77F0-A58C-CCA550A52E95}"/>
              </a:ext>
            </a:extLst>
          </p:cNvPr>
          <p:cNvCxnSpPr>
            <a:stCxn id="88" idx="0"/>
            <a:endCxn id="90" idx="2"/>
          </p:cNvCxnSpPr>
          <p:nvPr/>
        </p:nvCxnSpPr>
        <p:spPr>
          <a:xfrm flipH="1" flipV="1">
            <a:off x="8250155" y="5115941"/>
            <a:ext cx="103743" cy="441461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BEDE040-2531-36CD-FBBD-CC18D1619C9E}"/>
              </a:ext>
            </a:extLst>
          </p:cNvPr>
          <p:cNvCxnSpPr>
            <a:cxnSpLocks/>
            <a:stCxn id="88" idx="1"/>
            <a:endCxn id="89" idx="3"/>
          </p:cNvCxnSpPr>
          <p:nvPr/>
        </p:nvCxnSpPr>
        <p:spPr>
          <a:xfrm>
            <a:off x="8467505" y="5634779"/>
            <a:ext cx="671986" cy="2586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AAFB13-4C09-8D2A-4A0D-3F0C785C71FC}"/>
              </a:ext>
            </a:extLst>
          </p:cNvPr>
          <p:cNvCxnSpPr>
            <a:cxnSpLocks/>
            <a:stCxn id="88" idx="6"/>
            <a:endCxn id="92" idx="4"/>
          </p:cNvCxnSpPr>
          <p:nvPr/>
        </p:nvCxnSpPr>
        <p:spPr>
          <a:xfrm>
            <a:off x="8452345" y="5707608"/>
            <a:ext cx="394784" cy="42651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FC2D7E-9F97-4761-DC32-1CB16F8E0990}"/>
              </a:ext>
            </a:extLst>
          </p:cNvPr>
          <p:cNvCxnSpPr>
            <a:stCxn id="88" idx="5"/>
            <a:endCxn id="91" idx="7"/>
          </p:cNvCxnSpPr>
          <p:nvPr/>
        </p:nvCxnSpPr>
        <p:spPr>
          <a:xfrm flipH="1">
            <a:off x="7874986" y="5733226"/>
            <a:ext cx="442313" cy="47118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7F80FE1-59CB-46C0-21EB-81F31A38BD86}"/>
              </a:ext>
            </a:extLst>
          </p:cNvPr>
          <p:cNvCxnSpPr>
            <a:cxnSpLocks/>
            <a:stCxn id="52" idx="4"/>
            <a:endCxn id="54" idx="2"/>
          </p:cNvCxnSpPr>
          <p:nvPr/>
        </p:nvCxnSpPr>
        <p:spPr>
          <a:xfrm flipH="1" flipV="1">
            <a:off x="8179471" y="3712841"/>
            <a:ext cx="156617" cy="12359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8390ACA-E234-407E-7B50-9B3D15384256}"/>
              </a:ext>
            </a:extLst>
          </p:cNvPr>
          <p:cNvCxnSpPr>
            <a:stCxn id="52" idx="7"/>
            <a:endCxn id="53" idx="3"/>
          </p:cNvCxnSpPr>
          <p:nvPr/>
        </p:nvCxnSpPr>
        <p:spPr>
          <a:xfrm flipV="1">
            <a:off x="8473542" y="3680770"/>
            <a:ext cx="174657" cy="155669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68DDEB-ED8C-7D29-1381-A77BDD5CACA6}"/>
              </a:ext>
            </a:extLst>
          </p:cNvPr>
          <p:cNvCxnSpPr>
            <a:cxnSpLocks/>
            <a:stCxn id="52" idx="6"/>
            <a:endCxn id="66" idx="4"/>
          </p:cNvCxnSpPr>
          <p:nvPr/>
        </p:nvCxnSpPr>
        <p:spPr>
          <a:xfrm>
            <a:off x="8473542" y="3973893"/>
            <a:ext cx="199503" cy="12013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FFE559E-0ABC-E184-12B6-4AD355E2F34B}"/>
              </a:ext>
            </a:extLst>
          </p:cNvPr>
          <p:cNvCxnSpPr>
            <a:stCxn id="52" idx="5"/>
            <a:endCxn id="64" idx="7"/>
          </p:cNvCxnSpPr>
          <p:nvPr/>
        </p:nvCxnSpPr>
        <p:spPr>
          <a:xfrm flipH="1">
            <a:off x="8156112" y="3973893"/>
            <a:ext cx="179976" cy="153141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Oval 120">
            <a:extLst>
              <a:ext uri="{FF2B5EF4-FFF2-40B4-BE49-F238E27FC236}">
                <a16:creationId xmlns:a16="http://schemas.microsoft.com/office/drawing/2014/main" id="{C74B312B-E411-3F4D-F803-A5C69282F5AF}"/>
              </a:ext>
            </a:extLst>
          </p:cNvPr>
          <p:cNvSpPr/>
          <p:nvPr/>
        </p:nvSpPr>
        <p:spPr>
          <a:xfrm>
            <a:off x="8307620" y="3807971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DEFF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3" name="Oval 120">
            <a:extLst>
              <a:ext uri="{FF2B5EF4-FFF2-40B4-BE49-F238E27FC236}">
                <a16:creationId xmlns:a16="http://schemas.microsoft.com/office/drawing/2014/main" id="{47B6D0A9-28A1-FAF2-BF03-0B50DE53B15C}"/>
              </a:ext>
            </a:extLst>
          </p:cNvPr>
          <p:cNvSpPr/>
          <p:nvPr/>
        </p:nvSpPr>
        <p:spPr>
          <a:xfrm rot="19608805">
            <a:off x="8632346" y="3530374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C7728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4" name="Oval 120">
            <a:extLst>
              <a:ext uri="{FF2B5EF4-FFF2-40B4-BE49-F238E27FC236}">
                <a16:creationId xmlns:a16="http://schemas.microsoft.com/office/drawing/2014/main" id="{F6C4076F-20CB-1E9B-1D8D-9E68198800F8}"/>
              </a:ext>
            </a:extLst>
          </p:cNvPr>
          <p:cNvSpPr/>
          <p:nvPr/>
        </p:nvSpPr>
        <p:spPr>
          <a:xfrm rot="18547415">
            <a:off x="8006873" y="3554316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C7728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4" name="Oval 120">
            <a:extLst>
              <a:ext uri="{FF2B5EF4-FFF2-40B4-BE49-F238E27FC236}">
                <a16:creationId xmlns:a16="http://schemas.microsoft.com/office/drawing/2014/main" id="{5A680182-0069-5C13-C37F-529901B848FB}"/>
              </a:ext>
            </a:extLst>
          </p:cNvPr>
          <p:cNvSpPr/>
          <p:nvPr/>
        </p:nvSpPr>
        <p:spPr>
          <a:xfrm rot="256782">
            <a:off x="7985253" y="4093246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C7728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6" name="Oval 120">
            <a:extLst>
              <a:ext uri="{FF2B5EF4-FFF2-40B4-BE49-F238E27FC236}">
                <a16:creationId xmlns:a16="http://schemas.microsoft.com/office/drawing/2014/main" id="{AF94F8A4-40A8-4897-263D-D06EE4C94983}"/>
              </a:ext>
            </a:extLst>
          </p:cNvPr>
          <p:cNvSpPr/>
          <p:nvPr/>
        </p:nvSpPr>
        <p:spPr>
          <a:xfrm rot="20931936">
            <a:off x="8656555" y="4050993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C7728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0" name="Oval 120">
            <a:extLst>
              <a:ext uri="{FF2B5EF4-FFF2-40B4-BE49-F238E27FC236}">
                <a16:creationId xmlns:a16="http://schemas.microsoft.com/office/drawing/2014/main" id="{ACE264C7-C60E-9997-ACC5-C998A993F86D}"/>
              </a:ext>
            </a:extLst>
          </p:cNvPr>
          <p:cNvSpPr/>
          <p:nvPr/>
        </p:nvSpPr>
        <p:spPr>
          <a:xfrm>
            <a:off x="8279152" y="3166355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1" name="Oval 120">
            <a:extLst>
              <a:ext uri="{FF2B5EF4-FFF2-40B4-BE49-F238E27FC236}">
                <a16:creationId xmlns:a16="http://schemas.microsoft.com/office/drawing/2014/main" id="{47593BD6-F857-3DDB-DBBB-A2D7CD82CB5E}"/>
              </a:ext>
            </a:extLst>
          </p:cNvPr>
          <p:cNvSpPr/>
          <p:nvPr/>
        </p:nvSpPr>
        <p:spPr>
          <a:xfrm>
            <a:off x="7708871" y="3788244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2" name="Oval 120">
            <a:extLst>
              <a:ext uri="{FF2B5EF4-FFF2-40B4-BE49-F238E27FC236}">
                <a16:creationId xmlns:a16="http://schemas.microsoft.com/office/drawing/2014/main" id="{F0556B00-B355-8C86-D2B3-B464EE98FD13}"/>
              </a:ext>
            </a:extLst>
          </p:cNvPr>
          <p:cNvSpPr/>
          <p:nvPr/>
        </p:nvSpPr>
        <p:spPr>
          <a:xfrm>
            <a:off x="9034738" y="3757064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3" name="Oval 120">
            <a:extLst>
              <a:ext uri="{FF2B5EF4-FFF2-40B4-BE49-F238E27FC236}">
                <a16:creationId xmlns:a16="http://schemas.microsoft.com/office/drawing/2014/main" id="{C8EBA863-586B-DB8E-F725-0BF954D1700F}"/>
              </a:ext>
            </a:extLst>
          </p:cNvPr>
          <p:cNvSpPr/>
          <p:nvPr/>
        </p:nvSpPr>
        <p:spPr>
          <a:xfrm>
            <a:off x="9029842" y="4165128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842E81-FE65-DCDB-3FB6-781C86FFAFBB}"/>
              </a:ext>
            </a:extLst>
          </p:cNvPr>
          <p:cNvSpPr txBox="1"/>
          <p:nvPr/>
        </p:nvSpPr>
        <p:spPr>
          <a:xfrm>
            <a:off x="8624271" y="4025333"/>
            <a:ext cx="194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151410-861F-84BA-1C5F-B34A408F7845}"/>
              </a:ext>
            </a:extLst>
          </p:cNvPr>
          <p:cNvSpPr txBox="1"/>
          <p:nvPr/>
        </p:nvSpPr>
        <p:spPr>
          <a:xfrm>
            <a:off x="7980304" y="352455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6AE24D-D4AF-889A-E81A-25CD88458106}"/>
              </a:ext>
            </a:extLst>
          </p:cNvPr>
          <p:cNvSpPr txBox="1"/>
          <p:nvPr/>
        </p:nvSpPr>
        <p:spPr>
          <a:xfrm>
            <a:off x="7953149" y="406376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6" name="Oval 120">
            <a:extLst>
              <a:ext uri="{FF2B5EF4-FFF2-40B4-BE49-F238E27FC236}">
                <a16:creationId xmlns:a16="http://schemas.microsoft.com/office/drawing/2014/main" id="{1987330A-796F-3138-41D5-14FCD23628D7}"/>
              </a:ext>
            </a:extLst>
          </p:cNvPr>
          <p:cNvSpPr/>
          <p:nvPr/>
        </p:nvSpPr>
        <p:spPr>
          <a:xfrm>
            <a:off x="9073158" y="3196871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7" name="Oval 120">
            <a:extLst>
              <a:ext uri="{FF2B5EF4-FFF2-40B4-BE49-F238E27FC236}">
                <a16:creationId xmlns:a16="http://schemas.microsoft.com/office/drawing/2014/main" id="{F2C19E9F-0836-6D12-65C7-E9D57CA8DC7E}"/>
              </a:ext>
            </a:extLst>
          </p:cNvPr>
          <p:cNvSpPr/>
          <p:nvPr/>
        </p:nvSpPr>
        <p:spPr>
          <a:xfrm>
            <a:off x="8304674" y="4326106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8" name="Oval 120">
            <a:extLst>
              <a:ext uri="{FF2B5EF4-FFF2-40B4-BE49-F238E27FC236}">
                <a16:creationId xmlns:a16="http://schemas.microsoft.com/office/drawing/2014/main" id="{6F563725-36AC-C31C-EE6D-FB1A03C5C872}"/>
              </a:ext>
            </a:extLst>
          </p:cNvPr>
          <p:cNvSpPr/>
          <p:nvPr/>
        </p:nvSpPr>
        <p:spPr>
          <a:xfrm rot="20955516">
            <a:off x="8274818" y="5555699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98C4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9" name="Oval 120">
            <a:extLst>
              <a:ext uri="{FF2B5EF4-FFF2-40B4-BE49-F238E27FC236}">
                <a16:creationId xmlns:a16="http://schemas.microsoft.com/office/drawing/2014/main" id="{C36459F4-60DD-8443-0310-FBCCC5B06C84}"/>
              </a:ext>
            </a:extLst>
          </p:cNvPr>
          <p:cNvSpPr/>
          <p:nvPr/>
        </p:nvSpPr>
        <p:spPr>
          <a:xfrm>
            <a:off x="9139491" y="5563452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0" name="Oval 120">
            <a:extLst>
              <a:ext uri="{FF2B5EF4-FFF2-40B4-BE49-F238E27FC236}">
                <a16:creationId xmlns:a16="http://schemas.microsoft.com/office/drawing/2014/main" id="{1006467E-7068-389F-F941-14C7C6E734D0}"/>
              </a:ext>
            </a:extLst>
          </p:cNvPr>
          <p:cNvSpPr/>
          <p:nvPr/>
        </p:nvSpPr>
        <p:spPr>
          <a:xfrm rot="20772409">
            <a:off x="8129787" y="4924354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1" name="Oval 120">
            <a:extLst>
              <a:ext uri="{FF2B5EF4-FFF2-40B4-BE49-F238E27FC236}">
                <a16:creationId xmlns:a16="http://schemas.microsoft.com/office/drawing/2014/main" id="{D50670AE-790A-9718-4270-045E85014997}"/>
              </a:ext>
            </a:extLst>
          </p:cNvPr>
          <p:cNvSpPr/>
          <p:nvPr/>
        </p:nvSpPr>
        <p:spPr>
          <a:xfrm rot="21124986">
            <a:off x="7719185" y="6184751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2" name="Oval 120">
            <a:extLst>
              <a:ext uri="{FF2B5EF4-FFF2-40B4-BE49-F238E27FC236}">
                <a16:creationId xmlns:a16="http://schemas.microsoft.com/office/drawing/2014/main" id="{C622740C-D096-D2BA-FAA1-E7A1ACF4B9AC}"/>
              </a:ext>
            </a:extLst>
          </p:cNvPr>
          <p:cNvSpPr/>
          <p:nvPr/>
        </p:nvSpPr>
        <p:spPr>
          <a:xfrm>
            <a:off x="8818661" y="6105655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3" name="Oval 120">
            <a:extLst>
              <a:ext uri="{FF2B5EF4-FFF2-40B4-BE49-F238E27FC236}">
                <a16:creationId xmlns:a16="http://schemas.microsoft.com/office/drawing/2014/main" id="{96F4F3B9-E118-2D81-352E-FD575EA75E1E}"/>
              </a:ext>
            </a:extLst>
          </p:cNvPr>
          <p:cNvSpPr/>
          <p:nvPr/>
        </p:nvSpPr>
        <p:spPr>
          <a:xfrm>
            <a:off x="7949037" y="5303403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4" name="Oval 120">
            <a:extLst>
              <a:ext uri="{FF2B5EF4-FFF2-40B4-BE49-F238E27FC236}">
                <a16:creationId xmlns:a16="http://schemas.microsoft.com/office/drawing/2014/main" id="{7731DF1C-28A8-8638-4A6C-86D2F7A2AFEE}"/>
              </a:ext>
            </a:extLst>
          </p:cNvPr>
          <p:cNvSpPr/>
          <p:nvPr/>
        </p:nvSpPr>
        <p:spPr>
          <a:xfrm>
            <a:off x="7824751" y="5662198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5" name="Oval 120">
            <a:extLst>
              <a:ext uri="{FF2B5EF4-FFF2-40B4-BE49-F238E27FC236}">
                <a16:creationId xmlns:a16="http://schemas.microsoft.com/office/drawing/2014/main" id="{AD8D63B5-F5D7-1E6D-9FD2-B0B0DBB731E6}"/>
              </a:ext>
            </a:extLst>
          </p:cNvPr>
          <p:cNvSpPr/>
          <p:nvPr/>
        </p:nvSpPr>
        <p:spPr>
          <a:xfrm>
            <a:off x="8671868" y="5694657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6" name="Oval 120">
            <a:extLst>
              <a:ext uri="{FF2B5EF4-FFF2-40B4-BE49-F238E27FC236}">
                <a16:creationId xmlns:a16="http://schemas.microsoft.com/office/drawing/2014/main" id="{DB542C4C-80E2-E2CD-8E53-3453DEE47CDF}"/>
              </a:ext>
            </a:extLst>
          </p:cNvPr>
          <p:cNvSpPr/>
          <p:nvPr/>
        </p:nvSpPr>
        <p:spPr>
          <a:xfrm>
            <a:off x="8932647" y="5253889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FEE5BB0-7C8A-AAFC-400D-A1101661C384}"/>
              </a:ext>
            </a:extLst>
          </p:cNvPr>
          <p:cNvSpPr txBox="1"/>
          <p:nvPr/>
        </p:nvSpPr>
        <p:spPr>
          <a:xfrm>
            <a:off x="9106306" y="5533265"/>
            <a:ext cx="194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A33045-C1C3-AA29-AC73-A2E96BC0F1A8}"/>
              </a:ext>
            </a:extLst>
          </p:cNvPr>
          <p:cNvSpPr txBox="1"/>
          <p:nvPr/>
        </p:nvSpPr>
        <p:spPr>
          <a:xfrm>
            <a:off x="7693839" y="61540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3C20A86-67CC-3E57-ADFB-5676E2CC35DD}"/>
              </a:ext>
            </a:extLst>
          </p:cNvPr>
          <p:cNvSpPr txBox="1"/>
          <p:nvPr/>
        </p:nvSpPr>
        <p:spPr>
          <a:xfrm>
            <a:off x="8104068" y="4901602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1BCAD6-EA32-7D36-1FCB-09922FB776DB}"/>
              </a:ext>
            </a:extLst>
          </p:cNvPr>
          <p:cNvSpPr txBox="1"/>
          <p:nvPr/>
        </p:nvSpPr>
        <p:spPr>
          <a:xfrm>
            <a:off x="8789799" y="607797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1" name="Oval 120">
            <a:extLst>
              <a:ext uri="{FF2B5EF4-FFF2-40B4-BE49-F238E27FC236}">
                <a16:creationId xmlns:a16="http://schemas.microsoft.com/office/drawing/2014/main" id="{3C832CC0-785A-09A9-B0E8-CD1298BE34A7}"/>
              </a:ext>
            </a:extLst>
          </p:cNvPr>
          <p:cNvSpPr/>
          <p:nvPr/>
        </p:nvSpPr>
        <p:spPr>
          <a:xfrm>
            <a:off x="8471165" y="5204069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2" name="Oval 120">
            <a:extLst>
              <a:ext uri="{FF2B5EF4-FFF2-40B4-BE49-F238E27FC236}">
                <a16:creationId xmlns:a16="http://schemas.microsoft.com/office/drawing/2014/main" id="{32A34215-B471-5DE8-8FF7-B60564474CEC}"/>
              </a:ext>
            </a:extLst>
          </p:cNvPr>
          <p:cNvSpPr/>
          <p:nvPr/>
        </p:nvSpPr>
        <p:spPr>
          <a:xfrm>
            <a:off x="8254449" y="5959633"/>
            <a:ext cx="194390" cy="194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001D40B-6201-BB4D-1B6F-28DCAE8F3C31}"/>
              </a:ext>
            </a:extLst>
          </p:cNvPr>
          <p:cNvCxnSpPr>
            <a:cxnSpLocks/>
          </p:cNvCxnSpPr>
          <p:nvPr/>
        </p:nvCxnSpPr>
        <p:spPr>
          <a:xfrm flipV="1">
            <a:off x="7595186" y="4734986"/>
            <a:ext cx="1869427" cy="8603"/>
          </a:xfrm>
          <a:prstGeom prst="line">
            <a:avLst/>
          </a:prstGeom>
          <a:ln w="22225">
            <a:solidFill>
              <a:srgbClr val="4171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C5D39D5-96CF-CA47-86A9-12478E6A9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956" y="3059621"/>
            <a:ext cx="348990" cy="27209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67123FF-25F0-44D2-624E-AF7BC3774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059" y="4868200"/>
            <a:ext cx="279623" cy="27962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280B9095-63FE-2A10-2EB8-08845D46659F}"/>
              </a:ext>
            </a:extLst>
          </p:cNvPr>
          <p:cNvSpPr txBox="1"/>
          <p:nvPr/>
        </p:nvSpPr>
        <p:spPr>
          <a:xfrm>
            <a:off x="8601942" y="3498672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AFC86F9-7D30-4A6D-E4D6-EFCD036399E8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3C91C56-A129-1401-26D9-6C7759A52809}"/>
              </a:ext>
            </a:extLst>
          </p:cNvPr>
          <p:cNvSpPr txBox="1"/>
          <p:nvPr/>
        </p:nvSpPr>
        <p:spPr>
          <a:xfrm>
            <a:off x="9372365" y="5104335"/>
            <a:ext cx="159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Loss Calculation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E45214F-BA51-EF70-531A-DEE43A0DFC20}"/>
              </a:ext>
            </a:extLst>
          </p:cNvPr>
          <p:cNvSpPr txBox="1"/>
          <p:nvPr/>
        </p:nvSpPr>
        <p:spPr>
          <a:xfrm>
            <a:off x="9218281" y="3455029"/>
            <a:ext cx="186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Neighbor Selection</a:t>
            </a:r>
          </a:p>
        </p:txBody>
      </p:sp>
    </p:spTree>
    <p:extLst>
      <p:ext uri="{BB962C8B-B14F-4D97-AF65-F5344CB8AC3E}">
        <p14:creationId xmlns:p14="http://schemas.microsoft.com/office/powerpoint/2010/main" val="18046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Constrained 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sample selection </a:t>
            </a:r>
            <a:r>
              <a:rPr lang="en-US" dirty="0">
                <a:sym typeface="Wingdings" panose="05000000000000000000" pitchFamily="2" charset="2"/>
              </a:rPr>
              <a:t> trivial in presence of GT labels.</a:t>
            </a:r>
          </a:p>
          <a:p>
            <a:r>
              <a:rPr lang="en-US" dirty="0">
                <a:sym typeface="Wingdings" panose="05000000000000000000" pitchFamily="2" charset="2"/>
              </a:rPr>
              <a:t>Objective function same as in SSL, no cross-entropy loss.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FB6D-A069-8A45-E105-53208E72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500C8-E72C-06DF-4F36-480A06DF07FD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 for Representation Learning </a:t>
            </a:r>
            <a:r>
              <a:rPr lang="en-US" baseline="30000" dirty="0"/>
              <a:t>[1]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Shift (MSF)</a:t>
            </a:r>
            <a:r>
              <a:rPr lang="en-US" baseline="30000" dirty="0"/>
              <a:t>[1]</a:t>
            </a:r>
            <a:r>
              <a:rPr lang="en-US" dirty="0"/>
              <a:t> and NNCLR</a:t>
            </a:r>
            <a:r>
              <a:rPr lang="en-US" baseline="30000" dirty="0"/>
              <a:t>[2]</a:t>
            </a:r>
            <a:r>
              <a:rPr lang="en-US" dirty="0"/>
              <a:t> force a target image to be close to the mean of its k-nearest neighbor embeddings.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20DFDC0-C9F1-94A0-7AA2-0E27625FD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904" y="2721640"/>
            <a:ext cx="7600324" cy="2840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6D804-8751-A990-C194-25836BF6E8A7}"/>
              </a:ext>
            </a:extLst>
          </p:cNvPr>
          <p:cNvSpPr txBox="1"/>
          <p:nvPr/>
        </p:nvSpPr>
        <p:spPr>
          <a:xfrm>
            <a:off x="885371" y="5940425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Koohpayegani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al.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Mean shift for self-supervised learning.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ICCV</a:t>
            </a:r>
            <a:r>
              <a:rPr lang="en-US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2021</a:t>
            </a:r>
          </a:p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Dwibedi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al.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With a little help from my friends: Nearest-neighbor contrastive learning of visual representations.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ICCV</a:t>
            </a:r>
            <a:r>
              <a:rPr lang="en-US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2021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23A5F-2CA1-1893-F038-3A24817B00AB}"/>
              </a:ext>
            </a:extLst>
          </p:cNvPr>
          <p:cNvSpPr txBox="1"/>
          <p:nvPr/>
        </p:nvSpPr>
        <p:spPr>
          <a:xfrm>
            <a:off x="1863725" y="5512306"/>
            <a:ext cx="883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ym typeface="Wingdings" panose="05000000000000000000" pitchFamily="2" charset="2"/>
              </a:rPr>
              <a:t>Overview of Mean Shift (MSF)</a:t>
            </a:r>
            <a:r>
              <a:rPr lang="en-US" sz="2000" baseline="30000" dirty="0">
                <a:sym typeface="Wingdings" panose="05000000000000000000" pitchFamily="2" charset="2"/>
              </a:rPr>
              <a:t>[1]</a:t>
            </a:r>
            <a:r>
              <a:rPr lang="en-US" sz="2000" dirty="0">
                <a:sym typeface="Wingdings" panose="05000000000000000000" pitchFamily="2" charset="2"/>
              </a:rPr>
              <a:t> approach.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Image obtained from [1].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660203-C26E-A2F7-3200-60860010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068BBF-004B-7E89-2620-1F23FF7F81A9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Constrained 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Only top-k neighbors are used: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FB6D-A069-8A45-E105-53208E72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E79B1E-7677-812A-CD9D-3B73880FEB39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Constrained 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Only top-k neighbors are used: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Helps preserve latent structure of categories.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FB6D-A069-8A45-E105-53208E72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E79B1E-7677-812A-CD9D-3B73880FEB39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7B903F30-361F-9CDD-A79A-45ADC447F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22" y="3219474"/>
            <a:ext cx="9430767" cy="29574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Constrained 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Only top-k neighbors are used: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Helps preserve latent structure of categories.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robust to noise in labels.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FB6D-A069-8A45-E105-53208E72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52C6E5-7AE2-0A2A-6DCD-AC661A4B00DB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7B903F30-361F-9CDD-A79A-45ADC447F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22" y="3219474"/>
            <a:ext cx="9430767" cy="29574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Constrained 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Only top-k neighbors are used: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Helps preserve latent structure of categories.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robust to noise in labels.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FB6D-A069-8A45-E105-53208E72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3D712D-D8F8-740C-ED94-1893C429669B}"/>
              </a:ext>
            </a:extLst>
          </p:cNvPr>
          <p:cNvSpPr/>
          <p:nvPr/>
        </p:nvSpPr>
        <p:spPr>
          <a:xfrm>
            <a:off x="5558969" y="4056744"/>
            <a:ext cx="232229" cy="210457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695D89-A5C2-7885-A428-C2E01658530C}"/>
              </a:ext>
            </a:extLst>
          </p:cNvPr>
          <p:cNvSpPr/>
          <p:nvPr/>
        </p:nvSpPr>
        <p:spPr>
          <a:xfrm>
            <a:off x="10406716" y="3875321"/>
            <a:ext cx="232229" cy="210457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52C6E5-7AE2-0A2A-6DCD-AC661A4B00DB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Constrained 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Only top-k neighbors are used: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Helps preserve latent structure of categories.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robust to noise in labels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Applied to semi-supervised learning with noisy pseudo-labels.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FB6D-A069-8A45-E105-53208E72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8983C-DBCB-0519-BAA8-437600FFDEAC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5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Semi-supervised CMSF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a MLP classifier to obtain pseudo-labels.</a:t>
            </a:r>
          </a:p>
          <a:p>
            <a:r>
              <a:rPr lang="en-US" dirty="0"/>
              <a:t>Replace the ground-truth labels in supervised CMSF with pseudo-labels.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937F-42B6-96AB-DD8C-D53B39FA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6C6FE-FA10-1EE9-20DA-E55B91156143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80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on all three supervision settings.</a:t>
            </a:r>
          </a:p>
          <a:p>
            <a:pPr lvl="1"/>
            <a:r>
              <a:rPr lang="en-US" dirty="0"/>
              <a:t>Training on ImageNet-1k dataset.</a:t>
            </a:r>
          </a:p>
          <a:p>
            <a:pPr lvl="1"/>
            <a:r>
              <a:rPr lang="en-US" dirty="0"/>
              <a:t>Linear evaluation on ImageNet-1k.</a:t>
            </a:r>
          </a:p>
          <a:p>
            <a:pPr lvl="1"/>
            <a:r>
              <a:rPr lang="en-US" dirty="0"/>
              <a:t>Transfer evaluation on ten classification tasks.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1BC55-B308-C095-11F4-314D0999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9EB60-6657-18A2-D86D-2E552115E732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9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Constrained NNs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25498-EE23-B2DA-67CA-A663B6D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Chosen NNs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(1) related to target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A97CBD1-DCC8-A57E-EEC1-73DA6CF1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6995" b="55543"/>
          <a:stretch/>
        </p:blipFill>
        <p:spPr>
          <a:xfrm>
            <a:off x="1033271" y="2828150"/>
            <a:ext cx="3836272" cy="778648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EE250E3-5A83-6182-4C60-7B9BAC330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40" y="2902973"/>
            <a:ext cx="6073360" cy="2830803"/>
          </a:xfrm>
          <a:prstGeom prst="rect">
            <a:avLst/>
          </a:prstGeom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909CF0B9-26CD-1138-765F-37C5AA16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1" r="33093" b="55543"/>
          <a:stretch/>
        </p:blipFill>
        <p:spPr>
          <a:xfrm>
            <a:off x="1033271" y="4669273"/>
            <a:ext cx="3860801" cy="77864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377669C-6FDE-9267-B826-2851212F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27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13DD97-CCD2-686B-828B-5B259F1EE9A6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5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Constrained NNs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25498-EE23-B2DA-67CA-A663B6D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Chosen NNs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(1) related to target (2) far away from target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A97CBD1-DCC8-A57E-EEC1-73DA6CF1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6995" b="47256"/>
          <a:stretch/>
        </p:blipFill>
        <p:spPr>
          <a:xfrm>
            <a:off x="1033271" y="2828149"/>
            <a:ext cx="3836272" cy="923791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EE250E3-5A83-6182-4C60-7B9BAC330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40" y="2902973"/>
            <a:ext cx="6073360" cy="2830803"/>
          </a:xfrm>
          <a:prstGeom prst="rect">
            <a:avLst/>
          </a:prstGeom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909CF0B9-26CD-1138-765F-37C5AA16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1" r="33093" b="47256"/>
          <a:stretch/>
        </p:blipFill>
        <p:spPr>
          <a:xfrm>
            <a:off x="1033271" y="4669272"/>
            <a:ext cx="3860801" cy="92379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377669C-6FDE-9267-B826-2851212F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98556-CB88-2A2B-6B6B-CEFCA2F39DFA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59289-170E-4E6B-9D7F-54A1DF1E19F5}"/>
              </a:ext>
            </a:extLst>
          </p:cNvPr>
          <p:cNvSpPr/>
          <p:nvPr/>
        </p:nvSpPr>
        <p:spPr>
          <a:xfrm>
            <a:off x="1623528" y="3610948"/>
            <a:ext cx="214605" cy="15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47C7A-DC56-4514-9BE6-CE9C1E4ECC4B}"/>
              </a:ext>
            </a:extLst>
          </p:cNvPr>
          <p:cNvSpPr/>
          <p:nvPr/>
        </p:nvSpPr>
        <p:spPr>
          <a:xfrm>
            <a:off x="1598644" y="5461521"/>
            <a:ext cx="214605" cy="15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0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Constrained NNs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25498-EE23-B2DA-67CA-A663B6D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Such samples cannot be trivially obtained by sampling more NNs in unconstrained set.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A97CBD1-DCC8-A57E-EEC1-73DA6CF1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6995" b="2585"/>
          <a:stretch/>
        </p:blipFill>
        <p:spPr>
          <a:xfrm>
            <a:off x="1033271" y="2828149"/>
            <a:ext cx="3836272" cy="170618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EE250E3-5A83-6182-4C60-7B9BAC330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40" y="2902973"/>
            <a:ext cx="6073360" cy="2830803"/>
          </a:xfrm>
          <a:prstGeom prst="rect">
            <a:avLst/>
          </a:prstGeom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909CF0B9-26CD-1138-765F-37C5AA16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1" r="33093" b="2585"/>
          <a:stretch/>
        </p:blipFill>
        <p:spPr>
          <a:xfrm>
            <a:off x="1033271" y="4669272"/>
            <a:ext cx="3860801" cy="170618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377669C-6FDE-9267-B826-2851212F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41FFF-691E-42E3-FBED-521D89DEA63E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MSF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By design, chosen neighbors are close to target.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not a strong signal.</a:t>
            </a:r>
            <a:endParaRPr lang="en-US" dirty="0"/>
          </a:p>
          <a:p>
            <a:r>
              <a:rPr lang="en-US" dirty="0"/>
              <a:t>Find samples such that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They are semantically related to the target image.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Far from the target in the feature space.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F8D03-1654-D2E5-B0F0-4AF2873E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80EF4C-1031-A69F-2FA8-52842952BD1B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3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Constrained NNs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 in constrained and unconstrained NNs.</a:t>
            </a:r>
          </a:p>
          <a:p>
            <a:r>
              <a:rPr lang="en-US" dirty="0"/>
              <a:t>Target image can look very different from constrained NNs.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C3A58F-1CE2-15C0-6148-E38963CDEA72}"/>
              </a:ext>
            </a:extLst>
          </p:cNvPr>
          <p:cNvGrpSpPr/>
          <p:nvPr/>
        </p:nvGrpSpPr>
        <p:grpSpPr>
          <a:xfrm>
            <a:off x="765629" y="2994098"/>
            <a:ext cx="5476971" cy="2684726"/>
            <a:chOff x="-162382" y="2595983"/>
            <a:chExt cx="6497866" cy="3061772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8D69F72-D9B7-D0EE-C0E9-79D8774D9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107" r="55658" b="88356"/>
            <a:stretch/>
          </p:blipFill>
          <p:spPr>
            <a:xfrm>
              <a:off x="-162380" y="3738571"/>
              <a:ext cx="6497864" cy="900684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24286F0-3E94-159A-D372-3030A1583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011" r="55658" b="78281"/>
            <a:stretch/>
          </p:blipFill>
          <p:spPr>
            <a:xfrm>
              <a:off x="-162381" y="4595651"/>
              <a:ext cx="6497864" cy="1062104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FE0FFE-3407-3EBF-ACAB-695264B16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203" r="55658" b="70432"/>
            <a:stretch/>
          </p:blipFill>
          <p:spPr>
            <a:xfrm>
              <a:off x="-162382" y="2649450"/>
              <a:ext cx="6497865" cy="1014942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C5BAB0-A9A5-5350-2B2E-4FF06F1EE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" t="2645" r="88153" b="95554"/>
            <a:stretch/>
          </p:blipFill>
          <p:spPr>
            <a:xfrm>
              <a:off x="737473" y="2595983"/>
              <a:ext cx="806115" cy="2481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B33290-6BFA-762B-BC54-B17013CC6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27386">
              <a:off x="190825" y="4245367"/>
              <a:ext cx="888734" cy="80020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488CF8-BE4E-3887-A8F7-8D4A780F8F18}"/>
              </a:ext>
            </a:extLst>
          </p:cNvPr>
          <p:cNvGrpSpPr/>
          <p:nvPr/>
        </p:nvGrpSpPr>
        <p:grpSpPr>
          <a:xfrm>
            <a:off x="6474823" y="2994098"/>
            <a:ext cx="4795517" cy="2701118"/>
            <a:chOff x="6157995" y="2689582"/>
            <a:chExt cx="4357604" cy="23090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B3D6D1-80C0-7A06-A773-919B22A3C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27386">
              <a:off x="7146444" y="3339374"/>
              <a:ext cx="684043" cy="603480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E90C29F-4AB3-BFBA-8065-9C7A18B99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247" t="5107" r="4118" b="88362"/>
            <a:stretch/>
          </p:blipFill>
          <p:spPr>
            <a:xfrm>
              <a:off x="6157996" y="3551272"/>
              <a:ext cx="4357603" cy="678620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AB0502-9FEA-C69E-B837-DF1130C0B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248" t="14011" r="4117" b="78281"/>
            <a:stretch/>
          </p:blipFill>
          <p:spPr>
            <a:xfrm>
              <a:off x="6157995" y="4197644"/>
              <a:ext cx="4357603" cy="800992"/>
            </a:xfrm>
            <a:prstGeom prst="rect">
              <a:avLst/>
            </a:prstGeom>
          </p:spPr>
        </p:pic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5457EEF-45D4-8390-5F5A-268F402E0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248" t="22203" r="4117" b="70432"/>
            <a:stretch/>
          </p:blipFill>
          <p:spPr>
            <a:xfrm>
              <a:off x="6157996" y="2729904"/>
              <a:ext cx="4357603" cy="765425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7C1D0B2-904E-2B77-2343-F6A09A309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" t="2645" r="88153" b="95554"/>
            <a:stretch/>
          </p:blipFill>
          <p:spPr>
            <a:xfrm>
              <a:off x="6168139" y="2689582"/>
              <a:ext cx="620453" cy="187163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DDAB85-D8C7-8161-8F29-48D4E59F701E}"/>
              </a:ext>
            </a:extLst>
          </p:cNvPr>
          <p:cNvCxnSpPr/>
          <p:nvPr/>
        </p:nvCxnSpPr>
        <p:spPr>
          <a:xfrm>
            <a:off x="6335485" y="2841701"/>
            <a:ext cx="0" cy="292773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E83856F5-7C36-9671-D70C-B00E9C29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30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2B7B2E-6FFD-E5B9-86B4-D920826AD08C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Constrained NNs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Constrained and unconstrained NNs differ heavily during the initial stages of training and have higher overlap at the end.</a:t>
            </a:r>
          </a:p>
          <a:p>
            <a:r>
              <a:rPr lang="en-US" dirty="0"/>
              <a:t>Suggests that the use of constrained NNs is beneficial.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 descr="Histogram&#10;&#10;Description automatically generated">
            <a:extLst>
              <a:ext uri="{FF2B5EF4-FFF2-40B4-BE49-F238E27FC236}">
                <a16:creationId xmlns:a16="http://schemas.microsoft.com/office/drawing/2014/main" id="{E4A1AA56-6EB6-C18B-B788-D9EBF1FA7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7" r="35473" b="48464"/>
          <a:stretch/>
        </p:blipFill>
        <p:spPr>
          <a:xfrm>
            <a:off x="1375226" y="3429000"/>
            <a:ext cx="6121400" cy="2497233"/>
          </a:xfrm>
          <a:prstGeom prst="rect">
            <a:avLst/>
          </a:prstGeom>
        </p:spPr>
      </p:pic>
      <p:pic>
        <p:nvPicPr>
          <p:cNvPr id="4" name="Picture 3" descr="Histogram&#10;&#10;Description automatically generated">
            <a:extLst>
              <a:ext uri="{FF2B5EF4-FFF2-40B4-BE49-F238E27FC236}">
                <a16:creationId xmlns:a16="http://schemas.microsoft.com/office/drawing/2014/main" id="{98801AF3-778C-5410-81C3-756BF6241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44" r="89" b="48464"/>
          <a:stretch/>
        </p:blipFill>
        <p:spPr>
          <a:xfrm>
            <a:off x="7496626" y="3429000"/>
            <a:ext cx="2917372" cy="24972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8EB52-AABE-D919-A409-AF92BE4B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31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8A535-A708-DF6B-6769-F3854A735F05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 with low confidence">
            <a:extLst>
              <a:ext uri="{FF2B5EF4-FFF2-40B4-BE49-F238E27FC236}">
                <a16:creationId xmlns:a16="http://schemas.microsoft.com/office/drawing/2014/main" id="{6A74B269-2B3F-17AA-EEE6-376563E6A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28" y="2364693"/>
            <a:ext cx="6360572" cy="38392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Results on ImageNet-1k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efficiency and performance!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B86BD-A089-278A-BD5B-7DA91872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32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905AF3-425F-EA75-C0E0-18274E35F2DA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8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 with low confidence">
            <a:extLst>
              <a:ext uri="{FF2B5EF4-FFF2-40B4-BE49-F238E27FC236}">
                <a16:creationId xmlns:a16="http://schemas.microsoft.com/office/drawing/2014/main" id="{6A74B269-2B3F-17AA-EEE6-376563E6A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28" y="2364693"/>
            <a:ext cx="6360572" cy="38392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Results on ImageNet-1k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efficiency and performance!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B86BD-A089-278A-BD5B-7DA91872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3C2C6C-325A-3B5D-5534-067F63ABB6F6}"/>
              </a:ext>
            </a:extLst>
          </p:cNvPr>
          <p:cNvSpPr/>
          <p:nvPr/>
        </p:nvSpPr>
        <p:spPr>
          <a:xfrm>
            <a:off x="3519714" y="2670629"/>
            <a:ext cx="1371600" cy="109582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905AF3-425F-EA75-C0E0-18274E35F2DA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5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Results on ImageNet-1k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DE9F3-808E-0462-BBF3-04D159C10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379" b="90901"/>
          <a:stretch/>
        </p:blipFill>
        <p:spPr>
          <a:xfrm>
            <a:off x="647050" y="1866243"/>
            <a:ext cx="10505217" cy="1046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9B07F8-FE72-41B3-F0CC-53BA9CBBB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9880" r="-379" b="22292"/>
          <a:stretch/>
        </p:blipFill>
        <p:spPr>
          <a:xfrm>
            <a:off x="650647" y="2852058"/>
            <a:ext cx="10505222" cy="2051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8D811-7BDD-E86E-C250-AF107823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9965" r="-379" b="666"/>
          <a:stretch/>
        </p:blipFill>
        <p:spPr>
          <a:xfrm>
            <a:off x="647050" y="4989067"/>
            <a:ext cx="10505221" cy="107790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EEF58E6-9B22-7759-9B8B-2D2D75D5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4B57567-C62E-42D0-9CC2-12C904FB1B76}" type="slidenum">
              <a:rPr lang="en-US" smtClean="0"/>
              <a:t>34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B7920-DBF8-F73E-212D-836007EDB5B7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2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Semi-supervised Results on ImageNet-1k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resource (GPUs) and compute efficient. Best performance for comparable compute.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3B7C4676-4CDB-C465-0CB9-61DD98939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15" y="2901143"/>
            <a:ext cx="6066633" cy="35917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7970-9E17-F3AF-6B24-3E50F7C3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35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29401-8134-E39E-EEC8-C06199CF936A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Semi-supervised Results on ImageNet-1k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resource (GPUs) and compute efficient. Best performance for comparable compute.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3B7C4676-4CDB-C465-0CB9-61DD98939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15" y="2901143"/>
            <a:ext cx="6066633" cy="35917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7970-9E17-F3AF-6B24-3E50F7C3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36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C4B67A-D5CD-D933-FFC5-A9D1646750CC}"/>
              </a:ext>
            </a:extLst>
          </p:cNvPr>
          <p:cNvCxnSpPr/>
          <p:nvPr/>
        </p:nvCxnSpPr>
        <p:spPr>
          <a:xfrm flipV="1">
            <a:off x="4122057" y="2220686"/>
            <a:ext cx="805543" cy="1683657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5B29401-8134-E39E-EEC8-C06199CF936A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6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and pre-trained models are publicly available at </a:t>
            </a:r>
            <a:r>
              <a:rPr lang="en-US" dirty="0">
                <a:hlinkClick r:id="rId2"/>
              </a:rPr>
              <a:t>https://github.com/UCDvision/CMSF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C6CCC-1B1F-1C5F-C507-73236465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37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29FC3-FCDF-DC18-AC43-294D47F7EFD0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Constrained Mean Shift (CMSF)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of nearest neighbors, like MSF.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1BD1-C118-FB4F-2796-37012455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4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03873A-0DD3-9417-2676-8FB899430DE1}"/>
              </a:ext>
            </a:extLst>
          </p:cNvPr>
          <p:cNvGrpSpPr/>
          <p:nvPr/>
        </p:nvGrpSpPr>
        <p:grpSpPr>
          <a:xfrm>
            <a:off x="7848905" y="4546743"/>
            <a:ext cx="1825383" cy="1463266"/>
            <a:chOff x="8111041" y="3902822"/>
            <a:chExt cx="1825383" cy="162585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3BCF411-7EB4-BC31-885D-73A2E81D8BD6}"/>
                </a:ext>
              </a:extLst>
            </p:cNvPr>
            <p:cNvGrpSpPr/>
            <p:nvPr/>
          </p:nvGrpSpPr>
          <p:grpSpPr>
            <a:xfrm>
              <a:off x="8111041" y="3902822"/>
              <a:ext cx="1680330" cy="1625851"/>
              <a:chOff x="8599956" y="1779610"/>
              <a:chExt cx="1680330" cy="162585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AE36CB4-6CDE-1F05-222D-96B04E495A86}"/>
                  </a:ext>
                </a:extLst>
              </p:cNvPr>
              <p:cNvCxnSpPr>
                <a:cxnSpLocks/>
                <a:stCxn id="73" idx="5"/>
                <a:endCxn id="80" idx="2"/>
              </p:cNvCxnSpPr>
              <p:nvPr/>
            </p:nvCxnSpPr>
            <p:spPr>
              <a:xfrm>
                <a:off x="9185219" y="2619980"/>
                <a:ext cx="154848" cy="8753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B0825A9-844B-3595-3C52-D61C18F4CDDC}"/>
                  </a:ext>
                </a:extLst>
              </p:cNvPr>
              <p:cNvCxnSpPr>
                <a:cxnSpLocks/>
                <a:stCxn id="69" idx="5"/>
                <a:endCxn id="80" idx="1"/>
              </p:cNvCxnSpPr>
              <p:nvPr/>
            </p:nvCxnSpPr>
            <p:spPr>
              <a:xfrm>
                <a:off x="8728637" y="2243067"/>
                <a:ext cx="631994" cy="41886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7304BA7-422F-AF49-BA79-FBF1A99F9516}"/>
                  </a:ext>
                </a:extLst>
              </p:cNvPr>
              <p:cNvCxnSpPr>
                <a:cxnSpLocks/>
                <a:stCxn id="76" idx="7"/>
                <a:endCxn id="80" idx="3"/>
              </p:cNvCxnSpPr>
              <p:nvPr/>
            </p:nvCxnSpPr>
            <p:spPr>
              <a:xfrm flipV="1">
                <a:off x="8847970" y="2753105"/>
                <a:ext cx="512661" cy="247021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9E269FE-F98A-AA23-DB8F-E5E913D8DC76}"/>
                  </a:ext>
                </a:extLst>
              </p:cNvPr>
              <p:cNvCxnSpPr>
                <a:cxnSpLocks/>
                <a:stCxn id="82" idx="5"/>
                <a:endCxn id="80" idx="0"/>
              </p:cNvCxnSpPr>
              <p:nvPr/>
            </p:nvCxnSpPr>
            <p:spPr>
              <a:xfrm>
                <a:off x="9081083" y="1990193"/>
                <a:ext cx="329194" cy="652857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1B67C42-3B66-DA2D-AA32-EAD2386EF1B7}"/>
                  </a:ext>
                </a:extLst>
              </p:cNvPr>
              <p:cNvCxnSpPr>
                <a:cxnSpLocks/>
                <a:stCxn id="80" idx="4"/>
                <a:endCxn id="78" idx="0"/>
              </p:cNvCxnSpPr>
              <p:nvPr/>
            </p:nvCxnSpPr>
            <p:spPr>
              <a:xfrm flipH="1">
                <a:off x="9311209" y="2771987"/>
                <a:ext cx="99068" cy="506371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8DFBA13-5B8F-C7EB-0BE7-CA20ECD06BE3}"/>
                  </a:ext>
                </a:extLst>
              </p:cNvPr>
              <p:cNvCxnSpPr>
                <a:cxnSpLocks/>
                <a:stCxn id="71" idx="1"/>
                <a:endCxn id="80" idx="5"/>
              </p:cNvCxnSpPr>
              <p:nvPr/>
            </p:nvCxnSpPr>
            <p:spPr>
              <a:xfrm flipH="1" flipV="1">
                <a:off x="9459923" y="2753105"/>
                <a:ext cx="127998" cy="21735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088645D-E90F-4B36-7FEA-D5A441DE1543}"/>
                  </a:ext>
                </a:extLst>
              </p:cNvPr>
              <p:cNvCxnSpPr>
                <a:cxnSpLocks/>
                <a:stCxn id="80" idx="5"/>
                <a:endCxn id="83" idx="1"/>
              </p:cNvCxnSpPr>
              <p:nvPr/>
            </p:nvCxnSpPr>
            <p:spPr>
              <a:xfrm>
                <a:off x="9459923" y="2753105"/>
                <a:ext cx="510479" cy="3074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1C38D3C-4C87-438F-18ED-10464518938E}"/>
                  </a:ext>
                </a:extLst>
              </p:cNvPr>
              <p:cNvCxnSpPr>
                <a:cxnSpLocks/>
                <a:stCxn id="80" idx="6"/>
                <a:endCxn id="75" idx="2"/>
              </p:cNvCxnSpPr>
              <p:nvPr/>
            </p:nvCxnSpPr>
            <p:spPr>
              <a:xfrm flipV="1">
                <a:off x="9480487" y="2575337"/>
                <a:ext cx="660275" cy="13218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3711366-B86A-57C4-E7E6-7A69C6B329DB}"/>
                  </a:ext>
                </a:extLst>
              </p:cNvPr>
              <p:cNvCxnSpPr>
                <a:cxnSpLocks/>
                <a:stCxn id="80" idx="7"/>
                <a:endCxn id="72" idx="3"/>
              </p:cNvCxnSpPr>
              <p:nvPr/>
            </p:nvCxnSpPr>
            <p:spPr>
              <a:xfrm flipV="1">
                <a:off x="9459923" y="2269115"/>
                <a:ext cx="585373" cy="392817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2C23D34-3CD9-FBE4-1948-80634539DA16}"/>
                  </a:ext>
                </a:extLst>
              </p:cNvPr>
              <p:cNvCxnSpPr>
                <a:cxnSpLocks/>
                <a:stCxn id="80" idx="7"/>
                <a:endCxn id="79" idx="3"/>
              </p:cNvCxnSpPr>
              <p:nvPr/>
            </p:nvCxnSpPr>
            <p:spPr>
              <a:xfrm flipV="1">
                <a:off x="9459923" y="2051227"/>
                <a:ext cx="471304" cy="61070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FA67E35-104B-F9E9-469A-64E4EFD1B162}"/>
                  </a:ext>
                </a:extLst>
              </p:cNvPr>
              <p:cNvCxnSpPr>
                <a:cxnSpLocks/>
                <a:stCxn id="80" idx="0"/>
                <a:endCxn id="67" idx="4"/>
              </p:cNvCxnSpPr>
              <p:nvPr/>
            </p:nvCxnSpPr>
            <p:spPr>
              <a:xfrm flipV="1">
                <a:off x="9410277" y="1907102"/>
                <a:ext cx="161608" cy="73594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458B30E-62BA-B7E3-F1D1-DC1618CE877D}"/>
                  </a:ext>
                </a:extLst>
              </p:cNvPr>
              <p:cNvCxnSpPr>
                <a:cxnSpLocks/>
                <a:stCxn id="81" idx="6"/>
                <a:endCxn id="80" idx="2"/>
              </p:cNvCxnSpPr>
              <p:nvPr/>
            </p:nvCxnSpPr>
            <p:spPr>
              <a:xfrm>
                <a:off x="8898521" y="2651497"/>
                <a:ext cx="441546" cy="5602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7DFD58E-2901-0BFB-D64A-5EB7CA71DDCB}"/>
                  </a:ext>
                </a:extLst>
              </p:cNvPr>
              <p:cNvCxnSpPr>
                <a:cxnSpLocks/>
                <a:stCxn id="80" idx="3"/>
                <a:endCxn id="70" idx="7"/>
              </p:cNvCxnSpPr>
              <p:nvPr/>
            </p:nvCxnSpPr>
            <p:spPr>
              <a:xfrm flipH="1">
                <a:off x="9295450" y="2753105"/>
                <a:ext cx="65181" cy="9760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7324AA6-3211-A691-1AFA-6D6C7BFE1E2F}"/>
                  </a:ext>
                </a:extLst>
              </p:cNvPr>
              <p:cNvSpPr/>
              <p:nvPr/>
            </p:nvSpPr>
            <p:spPr>
              <a:xfrm rot="729169">
                <a:off x="9515247" y="1779610"/>
                <a:ext cx="140420" cy="128937"/>
              </a:xfrm>
              <a:prstGeom prst="ellipse">
                <a:avLst/>
              </a:prstGeom>
              <a:solidFill>
                <a:srgbClr val="AFABAB"/>
              </a:solidFill>
              <a:ln w="19050">
                <a:solidFill>
                  <a:srgbClr val="000000">
                    <a:alpha val="40000"/>
                  </a:srgb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36265C8-3AA2-8E21-879F-BE551C0EF167}"/>
                  </a:ext>
                </a:extLst>
              </p:cNvPr>
              <p:cNvGrpSpPr/>
              <p:nvPr/>
            </p:nvGrpSpPr>
            <p:grpSpPr>
              <a:xfrm>
                <a:off x="8715208" y="1865562"/>
                <a:ext cx="1565078" cy="1539899"/>
                <a:chOff x="8181847" y="941049"/>
                <a:chExt cx="2111690" cy="1963619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976B6981-C30F-997E-238B-AF00E3C83D5D}"/>
                    </a:ext>
                  </a:extLst>
                </p:cNvPr>
                <p:cNvGrpSpPr/>
                <p:nvPr/>
              </p:nvGrpSpPr>
              <p:grpSpPr>
                <a:xfrm>
                  <a:off x="8239720" y="941049"/>
                  <a:ext cx="1808321" cy="1963619"/>
                  <a:chOff x="6601893" y="2199366"/>
                  <a:chExt cx="1603003" cy="1743659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E783B2F8-2976-429B-4552-6A409ADD32A2}"/>
                      </a:ext>
                    </a:extLst>
                  </p:cNvPr>
                  <p:cNvSpPr/>
                  <p:nvPr/>
                </p:nvSpPr>
                <p:spPr>
                  <a:xfrm>
                    <a:off x="7801010" y="2839054"/>
                    <a:ext cx="167951" cy="145998"/>
                  </a:xfrm>
                  <a:prstGeom prst="ellipse">
                    <a:avLst/>
                  </a:prstGeom>
                  <a:solidFill>
                    <a:srgbClr val="FE6EAC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20A093D0-9C36-A578-4CE1-F06D585EE93D}"/>
                      </a:ext>
                    </a:extLst>
                  </p:cNvPr>
                  <p:cNvSpPr/>
                  <p:nvPr/>
                </p:nvSpPr>
                <p:spPr>
                  <a:xfrm rot="821871">
                    <a:off x="7161209" y="3797027"/>
                    <a:ext cx="167951" cy="145998"/>
                  </a:xfrm>
                  <a:prstGeom prst="ellipse">
                    <a:avLst/>
                  </a:prstGeom>
                  <a:solidFill>
                    <a:srgbClr val="AFABAB"/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63A0D87E-53D9-F8BF-E476-979F542BA17D}"/>
                      </a:ext>
                    </a:extLst>
                  </p:cNvPr>
                  <p:cNvSpPr/>
                  <p:nvPr/>
                </p:nvSpPr>
                <p:spPr>
                  <a:xfrm rot="20941118">
                    <a:off x="7968953" y="2275218"/>
                    <a:ext cx="167951" cy="14599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C2B4EF1F-0ACF-886E-F96C-2AFDEDE9F634}"/>
                      </a:ext>
                    </a:extLst>
                  </p:cNvPr>
                  <p:cNvSpPr/>
                  <p:nvPr/>
                </p:nvSpPr>
                <p:spPr>
                  <a:xfrm>
                    <a:off x="7297959" y="3079732"/>
                    <a:ext cx="167951" cy="145998"/>
                  </a:xfrm>
                  <a:prstGeom prst="ellipse">
                    <a:avLst/>
                  </a:prstGeom>
                  <a:solidFill>
                    <a:srgbClr val="18CECA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6DE4222C-EF8D-90EE-1AFD-FD32C6F80FC1}"/>
                      </a:ext>
                    </a:extLst>
                  </p:cNvPr>
                  <p:cNvSpPr/>
                  <p:nvPr/>
                </p:nvSpPr>
                <p:spPr>
                  <a:xfrm>
                    <a:off x="6601893" y="3016297"/>
                    <a:ext cx="167951" cy="145998"/>
                  </a:xfrm>
                  <a:prstGeom prst="ellipse">
                    <a:avLst/>
                  </a:prstGeom>
                  <a:solidFill>
                    <a:srgbClr val="AFABAB"/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45605ACC-E880-101B-2CCC-EA4114394C76}"/>
                      </a:ext>
                    </a:extLst>
                  </p:cNvPr>
                  <p:cNvSpPr/>
                  <p:nvPr/>
                </p:nvSpPr>
                <p:spPr>
                  <a:xfrm rot="1238644">
                    <a:off x="6867880" y="2199366"/>
                    <a:ext cx="167951" cy="14599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E1B9B621-A9A0-D240-7CE5-430C1453801A}"/>
                      </a:ext>
                    </a:extLst>
                  </p:cNvPr>
                  <p:cNvSpPr/>
                  <p:nvPr/>
                </p:nvSpPr>
                <p:spPr>
                  <a:xfrm rot="20911295">
                    <a:off x="8036945" y="3518937"/>
                    <a:ext cx="167951" cy="14599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3CF5E297-00ED-3D07-50A4-E58A4CF4C176}"/>
                    </a:ext>
                  </a:extLst>
                </p:cNvPr>
                <p:cNvSpPr/>
                <p:nvPr/>
              </p:nvSpPr>
              <p:spPr>
                <a:xfrm rot="21050317">
                  <a:off x="10104075" y="1749663"/>
                  <a:ext cx="189462" cy="164415"/>
                </a:xfrm>
                <a:prstGeom prst="ellipse">
                  <a:avLst/>
                </a:prstGeom>
                <a:solidFill>
                  <a:srgbClr val="AFABAB"/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6559383-862B-F2C0-52E3-0EDDB86E7908}"/>
                    </a:ext>
                  </a:extLst>
                </p:cNvPr>
                <p:cNvSpPr/>
                <p:nvPr/>
              </p:nvSpPr>
              <p:spPr>
                <a:xfrm rot="1241624">
                  <a:off x="8181847" y="2337601"/>
                  <a:ext cx="189462" cy="164415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E1F70CA-6961-4C1E-0525-1A7C64F8AA2B}"/>
                  </a:ext>
                </a:extLst>
              </p:cNvPr>
              <p:cNvSpPr/>
              <p:nvPr/>
            </p:nvSpPr>
            <p:spPr>
              <a:xfrm rot="20836224">
                <a:off x="8599956" y="2145072"/>
                <a:ext cx="140420" cy="128937"/>
              </a:xfrm>
              <a:prstGeom prst="ellipse">
                <a:avLst/>
              </a:prstGeom>
              <a:solidFill>
                <a:srgbClr val="AFABAB"/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838FF10-DC2C-8E5B-AF28-41ABAA1B99D5}"/>
                  </a:ext>
                </a:extLst>
              </p:cNvPr>
              <p:cNvSpPr/>
              <p:nvPr/>
            </p:nvSpPr>
            <p:spPr>
              <a:xfrm>
                <a:off x="9175594" y="2831826"/>
                <a:ext cx="140420" cy="128937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00">
                    <a:alpha val="40000"/>
                  </a:srgb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82C8978-61D5-2948-1BA8-0E5476E2B136}"/>
                  </a:ext>
                </a:extLst>
              </p:cNvPr>
              <p:cNvSpPr/>
              <p:nvPr/>
            </p:nvSpPr>
            <p:spPr>
              <a:xfrm rot="1273448">
                <a:off x="9547486" y="2966462"/>
                <a:ext cx="140420" cy="128937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63CA14E-44EA-8E73-B08D-ABA625A30164}"/>
                  </a:ext>
                </a:extLst>
              </p:cNvPr>
              <p:cNvSpPr/>
              <p:nvPr/>
            </p:nvSpPr>
            <p:spPr>
              <a:xfrm rot="670194">
                <a:off x="10032623" y="2169541"/>
                <a:ext cx="140420" cy="12893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8452500-CA11-4988-B2AE-B445EC878EBB}"/>
                  </a:ext>
                </a:extLst>
              </p:cNvPr>
              <p:cNvSpPr/>
              <p:nvPr/>
            </p:nvSpPr>
            <p:spPr>
              <a:xfrm rot="21014393">
                <a:off x="9058354" y="2519001"/>
                <a:ext cx="140420" cy="128937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114B2853-644A-87AB-5929-85833589BB6D}"/>
                </a:ext>
              </a:extLst>
            </p:cNvPr>
            <p:cNvSpPr/>
            <p:nvPr/>
          </p:nvSpPr>
          <p:spPr>
            <a:xfrm rot="4929068" flipV="1">
              <a:off x="8600290" y="4276922"/>
              <a:ext cx="799157" cy="1201839"/>
            </a:xfrm>
            <a:prstGeom prst="arc">
              <a:avLst>
                <a:gd name="adj1" fmla="val 7623035"/>
                <a:gd name="adj2" fmla="val 13621657"/>
              </a:avLst>
            </a:prstGeom>
            <a:ln w="12700">
              <a:solidFill>
                <a:schemeClr val="accent6">
                  <a:lumMod val="75000"/>
                  <a:alpha val="7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A8650F1A-482C-3C2E-1BBE-FAA248C7E932}"/>
                </a:ext>
              </a:extLst>
            </p:cNvPr>
            <p:cNvSpPr/>
            <p:nvPr/>
          </p:nvSpPr>
          <p:spPr>
            <a:xfrm rot="1644838" flipH="1" flipV="1">
              <a:off x="8598501" y="4240983"/>
              <a:ext cx="786142" cy="1201839"/>
            </a:xfrm>
            <a:prstGeom prst="arc">
              <a:avLst>
                <a:gd name="adj1" fmla="val 7703516"/>
                <a:gd name="adj2" fmla="val 12589341"/>
              </a:avLst>
            </a:prstGeom>
            <a:ln w="12700">
              <a:solidFill>
                <a:schemeClr val="accent6">
                  <a:lumMod val="75000"/>
                  <a:alpha val="7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4B5758D4-C8DB-FD69-D848-FF956FE16494}"/>
                </a:ext>
              </a:extLst>
            </p:cNvPr>
            <p:cNvSpPr/>
            <p:nvPr/>
          </p:nvSpPr>
          <p:spPr>
            <a:xfrm rot="2994928" flipH="1" flipV="1">
              <a:off x="8537329" y="4010789"/>
              <a:ext cx="786142" cy="1201839"/>
            </a:xfrm>
            <a:prstGeom prst="arc">
              <a:avLst>
                <a:gd name="adj1" fmla="val 8455307"/>
                <a:gd name="adj2" fmla="val 13922523"/>
              </a:avLst>
            </a:prstGeom>
            <a:ln w="12700">
              <a:solidFill>
                <a:schemeClr val="accent6">
                  <a:lumMod val="75000"/>
                  <a:alpha val="7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3C6576-014D-9FEB-5B7F-BA87859B9C20}"/>
                </a:ext>
              </a:extLst>
            </p:cNvPr>
            <p:cNvSpPr txBox="1"/>
            <p:nvPr/>
          </p:nvSpPr>
          <p:spPr>
            <a:xfrm>
              <a:off x="9348652" y="4790414"/>
              <a:ext cx="587772" cy="29678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</a:rPr>
                <a:t>Pull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AD18300C-972C-D3D5-3817-C3DF83D9AD16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7D317D45-6F70-480B-A3B5-2402FA48EF06}"/>
              </a:ext>
            </a:extLst>
          </p:cNvPr>
          <p:cNvSpPr/>
          <p:nvPr/>
        </p:nvSpPr>
        <p:spPr>
          <a:xfrm rot="10800000">
            <a:off x="5047619" y="6157873"/>
            <a:ext cx="1575711" cy="330697"/>
          </a:xfrm>
          <a:prstGeom prst="rightArrow">
            <a:avLst>
              <a:gd name="adj1" fmla="val 45085"/>
              <a:gd name="adj2" fmla="val 150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E9831074-064D-460D-A2AE-2886238AA122}"/>
              </a:ext>
            </a:extLst>
          </p:cNvPr>
          <p:cNvSpPr/>
          <p:nvPr/>
        </p:nvSpPr>
        <p:spPr>
          <a:xfrm rot="16200000">
            <a:off x="4431376" y="4850844"/>
            <a:ext cx="1610408" cy="558978"/>
          </a:xfrm>
          <a:prstGeom prst="rightArrow">
            <a:avLst>
              <a:gd name="adj1" fmla="val 47173"/>
              <a:gd name="adj2" fmla="val 934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8182221-639D-4799-BCC0-7DC17848DFB9}"/>
              </a:ext>
            </a:extLst>
          </p:cNvPr>
          <p:cNvCxnSpPr>
            <a:cxnSpLocks/>
          </p:cNvCxnSpPr>
          <p:nvPr/>
        </p:nvCxnSpPr>
        <p:spPr>
          <a:xfrm>
            <a:off x="913680" y="3908730"/>
            <a:ext cx="5681" cy="61430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371289A-5812-4176-99BD-F5F4419CA84C}"/>
              </a:ext>
            </a:extLst>
          </p:cNvPr>
          <p:cNvCxnSpPr>
            <a:cxnSpLocks/>
          </p:cNvCxnSpPr>
          <p:nvPr/>
        </p:nvCxnSpPr>
        <p:spPr>
          <a:xfrm>
            <a:off x="5150994" y="3862127"/>
            <a:ext cx="857338" cy="557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8D9BB92-921B-461C-A040-8A2F36F900DA}"/>
              </a:ext>
            </a:extLst>
          </p:cNvPr>
          <p:cNvSpPr txBox="1"/>
          <p:nvPr/>
        </p:nvSpPr>
        <p:spPr>
          <a:xfrm>
            <a:off x="6054283" y="3966225"/>
            <a:ext cx="569167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Target</a:t>
            </a:r>
            <a:endParaRPr lang="en-US" sz="120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D8AFB3-F59D-4364-97B0-A48173B6C80D}"/>
              </a:ext>
            </a:extLst>
          </p:cNvPr>
          <p:cNvCxnSpPr>
            <a:cxnSpLocks/>
          </p:cNvCxnSpPr>
          <p:nvPr/>
        </p:nvCxnSpPr>
        <p:spPr>
          <a:xfrm flipV="1">
            <a:off x="931735" y="5850267"/>
            <a:ext cx="865930" cy="2489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732AF3B-1FBD-4E6C-B8AA-9878C4708465}"/>
              </a:ext>
            </a:extLst>
          </p:cNvPr>
          <p:cNvCxnSpPr>
            <a:cxnSpLocks/>
          </p:cNvCxnSpPr>
          <p:nvPr/>
        </p:nvCxnSpPr>
        <p:spPr>
          <a:xfrm>
            <a:off x="902992" y="3908727"/>
            <a:ext cx="890851" cy="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EC22C8F-C046-4115-91E3-2B141B64BAD2}"/>
              </a:ext>
            </a:extLst>
          </p:cNvPr>
          <p:cNvCxnSpPr>
            <a:cxnSpLocks/>
          </p:cNvCxnSpPr>
          <p:nvPr/>
        </p:nvCxnSpPr>
        <p:spPr>
          <a:xfrm>
            <a:off x="2160795" y="3924795"/>
            <a:ext cx="2601404" cy="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F65B86C4-08EA-4A95-8E5E-AD6694C08845}"/>
              </a:ext>
            </a:extLst>
          </p:cNvPr>
          <p:cNvSpPr/>
          <p:nvPr/>
        </p:nvSpPr>
        <p:spPr>
          <a:xfrm>
            <a:off x="6264654" y="3794754"/>
            <a:ext cx="188943" cy="147974"/>
          </a:xfrm>
          <a:prstGeom prst="ellipse">
            <a:avLst/>
          </a:prstGeom>
          <a:solidFill>
            <a:srgbClr val="18CECA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E8ABF6E-3846-470E-96B9-FB3D3BA94F3B}"/>
              </a:ext>
            </a:extLst>
          </p:cNvPr>
          <p:cNvSpPr txBox="1"/>
          <p:nvPr/>
        </p:nvSpPr>
        <p:spPr>
          <a:xfrm>
            <a:off x="3218451" y="3197325"/>
            <a:ext cx="986721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Target Image</a:t>
            </a:r>
            <a:endParaRPr lang="en-US" sz="1200" dirty="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2711DCD-5AE9-4CDD-92E7-4375B683667D}"/>
              </a:ext>
            </a:extLst>
          </p:cNvPr>
          <p:cNvCxnSpPr>
            <a:cxnSpLocks/>
            <a:stCxn id="115" idx="0"/>
          </p:cNvCxnSpPr>
          <p:nvPr/>
        </p:nvCxnSpPr>
        <p:spPr>
          <a:xfrm>
            <a:off x="6418042" y="5844255"/>
            <a:ext cx="459546" cy="601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A0788DE-1280-4086-8ABE-ABAA6DD52CE6}"/>
              </a:ext>
            </a:extLst>
          </p:cNvPr>
          <p:cNvCxnSpPr>
            <a:cxnSpLocks/>
          </p:cNvCxnSpPr>
          <p:nvPr/>
        </p:nvCxnSpPr>
        <p:spPr>
          <a:xfrm>
            <a:off x="5209664" y="5825151"/>
            <a:ext cx="984055" cy="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F63CFBEF-C40D-42A7-A919-4BA3CD2ACCD4}"/>
              </a:ext>
            </a:extLst>
          </p:cNvPr>
          <p:cNvSpPr txBox="1"/>
          <p:nvPr/>
        </p:nvSpPr>
        <p:spPr>
          <a:xfrm>
            <a:off x="3207816" y="6235346"/>
            <a:ext cx="984547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Query Image</a:t>
            </a:r>
            <a:endParaRPr lang="en-US" sz="12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931EEB2-A135-45E0-8CAC-41A84AC37CE9}"/>
              </a:ext>
            </a:extLst>
          </p:cNvPr>
          <p:cNvSpPr txBox="1"/>
          <p:nvPr/>
        </p:nvSpPr>
        <p:spPr>
          <a:xfrm>
            <a:off x="6821016" y="6011738"/>
            <a:ext cx="588076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Query</a:t>
            </a:r>
            <a:endParaRPr lang="en-US" sz="120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4F32433-448B-4609-BD23-6BD47F54A495}"/>
              </a:ext>
            </a:extLst>
          </p:cNvPr>
          <p:cNvCxnSpPr>
            <a:cxnSpLocks/>
          </p:cNvCxnSpPr>
          <p:nvPr/>
        </p:nvCxnSpPr>
        <p:spPr>
          <a:xfrm flipV="1">
            <a:off x="2316223" y="5817455"/>
            <a:ext cx="2400210" cy="23015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1377132D-CAED-488C-BF4A-3ECF0A08DA2C}"/>
              </a:ext>
            </a:extLst>
          </p:cNvPr>
          <p:cNvSpPr/>
          <p:nvPr/>
        </p:nvSpPr>
        <p:spPr>
          <a:xfrm>
            <a:off x="7003893" y="5774492"/>
            <a:ext cx="188943" cy="147974"/>
          </a:xfrm>
          <a:prstGeom prst="ellipse">
            <a:avLst/>
          </a:prstGeom>
          <a:solidFill>
            <a:srgbClr val="FE6EAC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E7DDEE2-8792-458A-9545-066BD6908678}"/>
              </a:ext>
            </a:extLst>
          </p:cNvPr>
          <p:cNvCxnSpPr>
            <a:cxnSpLocks/>
          </p:cNvCxnSpPr>
          <p:nvPr/>
        </p:nvCxnSpPr>
        <p:spPr>
          <a:xfrm>
            <a:off x="941040" y="5409813"/>
            <a:ext cx="0" cy="44745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5E78B8F8-9E00-44F3-B36B-CCBF7195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60" y="3249069"/>
            <a:ext cx="246727" cy="30363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CE52752-7DDE-4EF1-8061-C41EEAD0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74" y="4897908"/>
            <a:ext cx="227221" cy="3281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B4E69DB-9B3F-4506-8832-98B3224CD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140"/>
          <a:stretch/>
        </p:blipFill>
        <p:spPr>
          <a:xfrm>
            <a:off x="2128830" y="3309596"/>
            <a:ext cx="266715" cy="30870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CF1FF4E-D412-4B51-93CD-E718F4B5CC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6" t="33709" r="42876" b="9693"/>
          <a:stretch/>
        </p:blipFill>
        <p:spPr>
          <a:xfrm>
            <a:off x="240746" y="4266061"/>
            <a:ext cx="1297248" cy="123444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3F514AF-7506-4DFB-9BA1-B3FF7002A7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4263"/>
          <a:stretch/>
        </p:blipFill>
        <p:spPr>
          <a:xfrm>
            <a:off x="2119801" y="5281520"/>
            <a:ext cx="269103" cy="265496"/>
          </a:xfrm>
          <a:prstGeom prst="rect">
            <a:avLst/>
          </a:prstGeom>
        </p:spPr>
      </p:pic>
      <p:sp>
        <p:nvSpPr>
          <p:cNvPr id="111" name="Flowchart: Manual Operation 110">
            <a:extLst>
              <a:ext uri="{FF2B5EF4-FFF2-40B4-BE49-F238E27FC236}">
                <a16:creationId xmlns:a16="http://schemas.microsoft.com/office/drawing/2014/main" id="{4A82C543-5B83-48AB-BF2C-8EF9D0DC98AF}"/>
              </a:ext>
            </a:extLst>
          </p:cNvPr>
          <p:cNvSpPr/>
          <p:nvPr/>
        </p:nvSpPr>
        <p:spPr>
          <a:xfrm rot="16200000">
            <a:off x="4700715" y="3419236"/>
            <a:ext cx="1109809" cy="922752"/>
          </a:xfrm>
          <a:prstGeom prst="flowChartManualOperation">
            <a:avLst/>
          </a:prstGeom>
          <a:solidFill>
            <a:srgbClr val="18CECA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2" name="Flowchart: Manual Operation 111">
            <a:extLst>
              <a:ext uri="{FF2B5EF4-FFF2-40B4-BE49-F238E27FC236}">
                <a16:creationId xmlns:a16="http://schemas.microsoft.com/office/drawing/2014/main" id="{E547A39C-2122-415A-848F-5AFDE0B1D29F}"/>
              </a:ext>
            </a:extLst>
          </p:cNvPr>
          <p:cNvSpPr/>
          <p:nvPr/>
        </p:nvSpPr>
        <p:spPr>
          <a:xfrm rot="16200000">
            <a:off x="4654760" y="5379086"/>
            <a:ext cx="1109809" cy="922752"/>
          </a:xfrm>
          <a:prstGeom prst="flowChartManualOperation">
            <a:avLst/>
          </a:prstGeom>
          <a:solidFill>
            <a:srgbClr val="FE6EAC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113460A-A5C5-4275-86C7-DF7FD5D9B874}"/>
              </a:ext>
            </a:extLst>
          </p:cNvPr>
          <p:cNvGrpSpPr/>
          <p:nvPr/>
        </p:nvGrpSpPr>
        <p:grpSpPr>
          <a:xfrm>
            <a:off x="6248144" y="5511535"/>
            <a:ext cx="280879" cy="665441"/>
            <a:chOff x="6009372" y="4755050"/>
            <a:chExt cx="281652" cy="7393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E1D73A6-A4CF-4AAE-8205-657A9C119B1F}"/>
                </a:ext>
              </a:extLst>
            </p:cNvPr>
            <p:cNvSpPr/>
            <p:nvPr/>
          </p:nvSpPr>
          <p:spPr>
            <a:xfrm rot="16200000">
              <a:off x="5695327" y="5069096"/>
              <a:ext cx="739378" cy="111287"/>
            </a:xfrm>
            <a:prstGeom prst="rect">
              <a:avLst/>
            </a:prstGeom>
            <a:solidFill>
              <a:srgbClr val="FE6EA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82BFF4C-6D78-4491-9385-077CDEA03AD0}"/>
                </a:ext>
              </a:extLst>
            </p:cNvPr>
            <p:cNvSpPr/>
            <p:nvPr/>
          </p:nvSpPr>
          <p:spPr>
            <a:xfrm rot="16200000">
              <a:off x="5865692" y="5069095"/>
              <a:ext cx="739378" cy="111287"/>
            </a:xfrm>
            <a:prstGeom prst="rect">
              <a:avLst/>
            </a:prstGeom>
            <a:solidFill>
              <a:srgbClr val="FE6EA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EA37A8AF-BD5A-4A68-8CA8-E6529A51FB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796"/>
          <a:stretch/>
        </p:blipFill>
        <p:spPr>
          <a:xfrm>
            <a:off x="4455719" y="5164656"/>
            <a:ext cx="227226" cy="377418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50D6CDFD-CC79-403A-B79B-9A804FD4D039}"/>
              </a:ext>
            </a:extLst>
          </p:cNvPr>
          <p:cNvSpPr txBox="1"/>
          <p:nvPr/>
        </p:nvSpPr>
        <p:spPr>
          <a:xfrm>
            <a:off x="5754131" y="5221847"/>
            <a:ext cx="1308610" cy="1765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Predictor</a:t>
            </a:r>
          </a:p>
        </p:txBody>
      </p:sp>
      <p:sp>
        <p:nvSpPr>
          <p:cNvPr id="118" name="Flowchart: Off-page Connector 117">
            <a:extLst>
              <a:ext uri="{FF2B5EF4-FFF2-40B4-BE49-F238E27FC236}">
                <a16:creationId xmlns:a16="http://schemas.microsoft.com/office/drawing/2014/main" id="{D3CA3667-B1DD-469F-974A-656D6C7721AF}"/>
              </a:ext>
            </a:extLst>
          </p:cNvPr>
          <p:cNvSpPr/>
          <p:nvPr/>
        </p:nvSpPr>
        <p:spPr>
          <a:xfrm rot="16200000">
            <a:off x="2031648" y="3441645"/>
            <a:ext cx="518117" cy="922752"/>
          </a:xfrm>
          <a:prstGeom prst="flowChartOffpageConnector">
            <a:avLst/>
          </a:prstGeom>
          <a:solidFill>
            <a:srgbClr val="18CECA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9" name="Flowchart: Off-page Connector 118">
            <a:extLst>
              <a:ext uri="{FF2B5EF4-FFF2-40B4-BE49-F238E27FC236}">
                <a16:creationId xmlns:a16="http://schemas.microsoft.com/office/drawing/2014/main" id="{183B86A3-46F0-42AE-93C1-6E6F74A74193}"/>
              </a:ext>
            </a:extLst>
          </p:cNvPr>
          <p:cNvSpPr/>
          <p:nvPr/>
        </p:nvSpPr>
        <p:spPr>
          <a:xfrm rot="16200000">
            <a:off x="2050695" y="5374209"/>
            <a:ext cx="484409" cy="922752"/>
          </a:xfrm>
          <a:prstGeom prst="flowChartOffpageConnector">
            <a:avLst/>
          </a:prstGeom>
          <a:solidFill>
            <a:srgbClr val="FE6EAC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04DC9D24-810F-4FA2-A2C9-C4315B25C9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32" t="36960" r="44375" b="27187"/>
          <a:stretch/>
        </p:blipFill>
        <p:spPr>
          <a:xfrm>
            <a:off x="3226562" y="5380034"/>
            <a:ext cx="958650" cy="82296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6DB3F95-973C-41C2-91DD-B480897EE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8" t="36365" r="60757" b="28358"/>
          <a:stretch/>
        </p:blipFill>
        <p:spPr>
          <a:xfrm>
            <a:off x="3253095" y="3483354"/>
            <a:ext cx="905586" cy="82296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40A3104-4F18-4C87-A070-E56A687163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8" t="36365" r="60757" b="28358"/>
          <a:stretch/>
        </p:blipFill>
        <p:spPr>
          <a:xfrm>
            <a:off x="6080881" y="3186112"/>
            <a:ext cx="543351" cy="49377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AEB1432-BB91-4A58-9488-E725C081E0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32" t="36960" r="44375" b="27187"/>
          <a:stretch/>
        </p:blipFill>
        <p:spPr>
          <a:xfrm>
            <a:off x="6838212" y="5148728"/>
            <a:ext cx="575189" cy="49377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6D131DD7-31D1-4932-AF9C-3D521DC798D9}"/>
              </a:ext>
            </a:extLst>
          </p:cNvPr>
          <p:cNvSpPr/>
          <p:nvPr/>
        </p:nvSpPr>
        <p:spPr>
          <a:xfrm>
            <a:off x="1845640" y="3772385"/>
            <a:ext cx="821949" cy="244899"/>
          </a:xfrm>
          <a:prstGeom prst="rect">
            <a:avLst/>
          </a:prstGeom>
          <a:solidFill>
            <a:srgbClr val="18CECA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2233F24-83BF-44D1-8D7C-1D38E64FF1EB}"/>
              </a:ext>
            </a:extLst>
          </p:cNvPr>
          <p:cNvSpPr/>
          <p:nvPr/>
        </p:nvSpPr>
        <p:spPr>
          <a:xfrm>
            <a:off x="1849511" y="5721599"/>
            <a:ext cx="813750" cy="244899"/>
          </a:xfrm>
          <a:prstGeom prst="rect">
            <a:avLst/>
          </a:prstGeom>
          <a:solidFill>
            <a:srgbClr val="FE6EAC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CA8A427-5F35-41CD-B507-EDAD407BE728}"/>
              </a:ext>
            </a:extLst>
          </p:cNvPr>
          <p:cNvSpPr/>
          <p:nvPr/>
        </p:nvSpPr>
        <p:spPr>
          <a:xfrm>
            <a:off x="4846040" y="3631125"/>
            <a:ext cx="777952" cy="511687"/>
          </a:xfrm>
          <a:prstGeom prst="rect">
            <a:avLst/>
          </a:prstGeom>
          <a:solidFill>
            <a:srgbClr val="18CECA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 dirty="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 Encoder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63E4697-5708-4EB7-8A4E-268BD5D0DC3B}"/>
              </a:ext>
            </a:extLst>
          </p:cNvPr>
          <p:cNvSpPr/>
          <p:nvPr/>
        </p:nvSpPr>
        <p:spPr>
          <a:xfrm>
            <a:off x="4823127" y="5582306"/>
            <a:ext cx="777952" cy="511687"/>
          </a:xfrm>
          <a:prstGeom prst="rect">
            <a:avLst/>
          </a:prstGeom>
          <a:solidFill>
            <a:srgbClr val="FE6EAC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Online Encoder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6FB3897-3950-4948-AD57-706B90E321DD}"/>
              </a:ext>
            </a:extLst>
          </p:cNvPr>
          <p:cNvSpPr txBox="1"/>
          <p:nvPr/>
        </p:nvSpPr>
        <p:spPr>
          <a:xfrm>
            <a:off x="4617139" y="4961766"/>
            <a:ext cx="1308610" cy="249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N" sz="1200"/>
              <a:t>Moving Average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33D66A2-5875-4531-A193-E5F2CBB36D6A}"/>
              </a:ext>
            </a:extLst>
          </p:cNvPr>
          <p:cNvSpPr txBox="1"/>
          <p:nvPr/>
        </p:nvSpPr>
        <p:spPr>
          <a:xfrm>
            <a:off x="5584240" y="6351453"/>
            <a:ext cx="1236776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/>
              <a:t>Gradient Update</a:t>
            </a:r>
            <a:endParaRPr lang="en-US" sz="1200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9C0EBA52-C358-4351-B77D-9D744052E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2655" y="3736894"/>
            <a:ext cx="192529" cy="24929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8D4FAAD9-4473-4E6C-B534-32686EC1A9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0272" y="5747886"/>
            <a:ext cx="238329" cy="2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Constrained Mean Shift (CMSF)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of nearest neighbors, like MSF.</a:t>
            </a:r>
          </a:p>
          <a:p>
            <a:r>
              <a:rPr lang="en-US" dirty="0"/>
              <a:t>Use a </a:t>
            </a:r>
            <a:r>
              <a:rPr lang="en-US" b="1" dirty="0"/>
              <a:t>constrained set</a:t>
            </a:r>
            <a:r>
              <a:rPr lang="en-US" dirty="0"/>
              <a:t> for NN search </a:t>
            </a:r>
            <a:r>
              <a:rPr lang="en-US" dirty="0">
                <a:sym typeface="Wingdings" panose="05000000000000000000" pitchFamily="2" charset="2"/>
              </a:rPr>
              <a:t> constrained NNs must </a:t>
            </a:r>
            <a:r>
              <a:rPr lang="en-US" dirty="0"/>
              <a:t>be ranked higher in the unconstrained set.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1BD1-C118-FB4F-2796-37012455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24B57567-C62E-42D0-9CC2-12C904FB1B76}" type="slidenum">
              <a:rPr lang="en-US" smtClean="0"/>
              <a:t>5</a:t>
            </a:fld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B5A8250-5ADA-8FA7-849B-D665C594E209}"/>
              </a:ext>
            </a:extLst>
          </p:cNvPr>
          <p:cNvSpPr/>
          <p:nvPr/>
        </p:nvSpPr>
        <p:spPr>
          <a:xfrm rot="10800000">
            <a:off x="5047619" y="6157873"/>
            <a:ext cx="1575711" cy="330697"/>
          </a:xfrm>
          <a:prstGeom prst="rightArrow">
            <a:avLst>
              <a:gd name="adj1" fmla="val 45085"/>
              <a:gd name="adj2" fmla="val 150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F50E574-F231-FE5C-F707-EC4C143F34DD}"/>
              </a:ext>
            </a:extLst>
          </p:cNvPr>
          <p:cNvSpPr/>
          <p:nvPr/>
        </p:nvSpPr>
        <p:spPr>
          <a:xfrm rot="16200000">
            <a:off x="4431376" y="4850844"/>
            <a:ext cx="1610408" cy="558978"/>
          </a:xfrm>
          <a:prstGeom prst="rightArrow">
            <a:avLst>
              <a:gd name="adj1" fmla="val 47173"/>
              <a:gd name="adj2" fmla="val 934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F2B5BB-F95E-8E48-7FC8-D42367E5FF75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9287130" y="3856302"/>
            <a:ext cx="521488" cy="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AB8ACB-DA8D-C6EF-2F67-F71BB03C4130}"/>
              </a:ext>
            </a:extLst>
          </p:cNvPr>
          <p:cNvCxnSpPr>
            <a:cxnSpLocks/>
          </p:cNvCxnSpPr>
          <p:nvPr/>
        </p:nvCxnSpPr>
        <p:spPr>
          <a:xfrm>
            <a:off x="913680" y="3908730"/>
            <a:ext cx="5681" cy="61430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FA6F9C-DC0D-97A1-8167-A3BC022C5D37}"/>
              </a:ext>
            </a:extLst>
          </p:cNvPr>
          <p:cNvCxnSpPr>
            <a:cxnSpLocks/>
          </p:cNvCxnSpPr>
          <p:nvPr/>
        </p:nvCxnSpPr>
        <p:spPr>
          <a:xfrm>
            <a:off x="5150994" y="3862127"/>
            <a:ext cx="857338" cy="557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79D7CF-4347-B11F-2F69-DBF519BD0421}"/>
              </a:ext>
            </a:extLst>
          </p:cNvPr>
          <p:cNvSpPr txBox="1"/>
          <p:nvPr/>
        </p:nvSpPr>
        <p:spPr>
          <a:xfrm>
            <a:off x="6054283" y="3966225"/>
            <a:ext cx="569167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Target</a:t>
            </a:r>
            <a:endParaRPr lang="en-US" sz="12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AA31B3-45C2-2953-239F-FC22CE0728FC}"/>
              </a:ext>
            </a:extLst>
          </p:cNvPr>
          <p:cNvCxnSpPr>
            <a:cxnSpLocks/>
          </p:cNvCxnSpPr>
          <p:nvPr/>
        </p:nvCxnSpPr>
        <p:spPr>
          <a:xfrm flipV="1">
            <a:off x="931735" y="5850267"/>
            <a:ext cx="865930" cy="2489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121609-FDCE-5FE3-1804-C0C589D19C24}"/>
              </a:ext>
            </a:extLst>
          </p:cNvPr>
          <p:cNvCxnSpPr>
            <a:cxnSpLocks/>
          </p:cNvCxnSpPr>
          <p:nvPr/>
        </p:nvCxnSpPr>
        <p:spPr>
          <a:xfrm>
            <a:off x="902992" y="3908727"/>
            <a:ext cx="890851" cy="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487C3A-C36D-BE39-D1A7-EA4B174D02A0}"/>
              </a:ext>
            </a:extLst>
          </p:cNvPr>
          <p:cNvCxnSpPr>
            <a:cxnSpLocks/>
          </p:cNvCxnSpPr>
          <p:nvPr/>
        </p:nvCxnSpPr>
        <p:spPr>
          <a:xfrm>
            <a:off x="2160795" y="3924795"/>
            <a:ext cx="2601404" cy="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396EA99-9890-93C5-5A33-EC5FA2203999}"/>
              </a:ext>
            </a:extLst>
          </p:cNvPr>
          <p:cNvSpPr/>
          <p:nvPr/>
        </p:nvSpPr>
        <p:spPr>
          <a:xfrm>
            <a:off x="6264654" y="3794754"/>
            <a:ext cx="188943" cy="147974"/>
          </a:xfrm>
          <a:prstGeom prst="ellipse">
            <a:avLst/>
          </a:prstGeom>
          <a:solidFill>
            <a:srgbClr val="18CECA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99600-BFE8-3B3D-8BB1-F6B434CA4B74}"/>
              </a:ext>
            </a:extLst>
          </p:cNvPr>
          <p:cNvSpPr txBox="1"/>
          <p:nvPr/>
        </p:nvSpPr>
        <p:spPr>
          <a:xfrm>
            <a:off x="3218451" y="3197325"/>
            <a:ext cx="986721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Target Image</a:t>
            </a:r>
            <a:endParaRPr lang="en-US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821DC6-E4C4-277F-5FC3-A07F85896E08}"/>
              </a:ext>
            </a:extLst>
          </p:cNvPr>
          <p:cNvCxnSpPr>
            <a:cxnSpLocks/>
            <a:stCxn id="58" idx="0"/>
          </p:cNvCxnSpPr>
          <p:nvPr/>
        </p:nvCxnSpPr>
        <p:spPr>
          <a:xfrm>
            <a:off x="6418042" y="5844255"/>
            <a:ext cx="459546" cy="601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37FA77-9617-59DF-0DEC-70F77BBC8665}"/>
              </a:ext>
            </a:extLst>
          </p:cNvPr>
          <p:cNvCxnSpPr>
            <a:cxnSpLocks/>
          </p:cNvCxnSpPr>
          <p:nvPr/>
        </p:nvCxnSpPr>
        <p:spPr>
          <a:xfrm>
            <a:off x="5209664" y="5825151"/>
            <a:ext cx="984055" cy="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2C98CA-E065-4A3C-C604-6EC7FE5BE188}"/>
              </a:ext>
            </a:extLst>
          </p:cNvPr>
          <p:cNvSpPr txBox="1"/>
          <p:nvPr/>
        </p:nvSpPr>
        <p:spPr>
          <a:xfrm>
            <a:off x="3207816" y="6235346"/>
            <a:ext cx="984547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Query Image</a:t>
            </a:r>
            <a:endParaRPr lang="en-US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CD9252-818E-1867-F483-6EAC0AC0E2B8}"/>
              </a:ext>
            </a:extLst>
          </p:cNvPr>
          <p:cNvSpPr txBox="1"/>
          <p:nvPr/>
        </p:nvSpPr>
        <p:spPr>
          <a:xfrm>
            <a:off x="6821016" y="6011738"/>
            <a:ext cx="588076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Query</a:t>
            </a:r>
            <a:endParaRPr lang="en-US" sz="12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A764B9-D9F6-7CBA-92C2-12E9A89133A8}"/>
              </a:ext>
            </a:extLst>
          </p:cNvPr>
          <p:cNvCxnSpPr>
            <a:cxnSpLocks/>
          </p:cNvCxnSpPr>
          <p:nvPr/>
        </p:nvCxnSpPr>
        <p:spPr>
          <a:xfrm flipV="1">
            <a:off x="2316223" y="5817455"/>
            <a:ext cx="2400210" cy="23015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B154596-E35B-1642-6A64-92A334BDEA64}"/>
              </a:ext>
            </a:extLst>
          </p:cNvPr>
          <p:cNvSpPr/>
          <p:nvPr/>
        </p:nvSpPr>
        <p:spPr>
          <a:xfrm>
            <a:off x="7003893" y="5774492"/>
            <a:ext cx="188943" cy="147974"/>
          </a:xfrm>
          <a:prstGeom prst="ellipse">
            <a:avLst/>
          </a:prstGeom>
          <a:solidFill>
            <a:srgbClr val="FE6EAC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B11FB0-5EF0-5E1C-754E-AEC5C6370B2C}"/>
              </a:ext>
            </a:extLst>
          </p:cNvPr>
          <p:cNvCxnSpPr>
            <a:cxnSpLocks/>
          </p:cNvCxnSpPr>
          <p:nvPr/>
        </p:nvCxnSpPr>
        <p:spPr>
          <a:xfrm>
            <a:off x="941040" y="5409813"/>
            <a:ext cx="0" cy="44745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75EA0EE-809E-0CF1-17A2-33011AD6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60" y="3249069"/>
            <a:ext cx="246727" cy="3036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41985B-4981-70B4-82B9-6E89C9611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74" y="4897908"/>
            <a:ext cx="227221" cy="328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EDD632-4CE8-4657-B0A1-D86C802460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140"/>
          <a:stretch/>
        </p:blipFill>
        <p:spPr>
          <a:xfrm>
            <a:off x="2128830" y="3309596"/>
            <a:ext cx="266715" cy="3087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C5A9D3-A281-14E9-9B29-7416FA323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6" t="33709" r="42876" b="9693"/>
          <a:stretch/>
        </p:blipFill>
        <p:spPr>
          <a:xfrm>
            <a:off x="240746" y="4266061"/>
            <a:ext cx="1297248" cy="123444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A21C3A-613B-F455-71F0-A75AC559EA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4263"/>
          <a:stretch/>
        </p:blipFill>
        <p:spPr>
          <a:xfrm>
            <a:off x="2119801" y="5281520"/>
            <a:ext cx="269103" cy="26549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5F69B0-86D0-336D-B86F-B81AAC8D0072}"/>
              </a:ext>
            </a:extLst>
          </p:cNvPr>
          <p:cNvCxnSpPr>
            <a:cxnSpLocks/>
          </p:cNvCxnSpPr>
          <p:nvPr/>
        </p:nvCxnSpPr>
        <p:spPr>
          <a:xfrm flipV="1">
            <a:off x="8694647" y="4200021"/>
            <a:ext cx="0" cy="27552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4633EB-93E5-05BD-208F-81CBC48711B2}"/>
              </a:ext>
            </a:extLst>
          </p:cNvPr>
          <p:cNvGrpSpPr/>
          <p:nvPr/>
        </p:nvGrpSpPr>
        <p:grpSpPr>
          <a:xfrm>
            <a:off x="9977870" y="3396512"/>
            <a:ext cx="1717605" cy="2395813"/>
            <a:chOff x="9447321" y="5120570"/>
            <a:chExt cx="1537422" cy="2245728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B17BED5D-F1B1-D4BB-2401-B484480D0D91}"/>
                </a:ext>
              </a:extLst>
            </p:cNvPr>
            <p:cNvSpPr/>
            <p:nvPr/>
          </p:nvSpPr>
          <p:spPr>
            <a:xfrm rot="12682529" flipH="1">
              <a:off x="10178237" y="5329729"/>
              <a:ext cx="806506" cy="2036569"/>
            </a:xfrm>
            <a:prstGeom prst="arc">
              <a:avLst>
                <a:gd name="adj1" fmla="val 7563215"/>
                <a:gd name="adj2" fmla="val 12891606"/>
              </a:avLst>
            </a:prstGeom>
            <a:ln w="12700">
              <a:solidFill>
                <a:schemeClr val="accent6">
                  <a:lumMod val="75000"/>
                  <a:alpha val="7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CCC257-E12B-A158-33AD-ECCA5802212B}"/>
                </a:ext>
              </a:extLst>
            </p:cNvPr>
            <p:cNvGrpSpPr/>
            <p:nvPr/>
          </p:nvGrpSpPr>
          <p:grpSpPr>
            <a:xfrm>
              <a:off x="9447321" y="5120570"/>
              <a:ext cx="1499927" cy="1371600"/>
              <a:chOff x="9447321" y="5120570"/>
              <a:chExt cx="1499927" cy="1371600"/>
            </a:xfrm>
          </p:grpSpPr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E3E06828-CFC0-1B31-E2A1-21F1383B00DB}"/>
                  </a:ext>
                </a:extLst>
              </p:cNvPr>
              <p:cNvSpPr/>
              <p:nvPr/>
            </p:nvSpPr>
            <p:spPr>
              <a:xfrm rot="14542215" flipH="1">
                <a:off x="10263685" y="5535303"/>
                <a:ext cx="359360" cy="778853"/>
              </a:xfrm>
              <a:prstGeom prst="arc">
                <a:avLst>
                  <a:gd name="adj1" fmla="val 8100980"/>
                  <a:gd name="adj2" fmla="val 13508751"/>
                </a:avLst>
              </a:prstGeom>
              <a:ln w="12700">
                <a:solidFill>
                  <a:schemeClr val="accent6">
                    <a:lumMod val="75000"/>
                    <a:alpha val="7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0252C4-CB43-9A26-FD28-3D57CD343E83}"/>
                  </a:ext>
                </a:extLst>
              </p:cNvPr>
              <p:cNvGrpSpPr/>
              <p:nvPr/>
            </p:nvGrpSpPr>
            <p:grpSpPr>
              <a:xfrm>
                <a:off x="9447321" y="5120570"/>
                <a:ext cx="1499927" cy="1371600"/>
                <a:chOff x="9435926" y="5208963"/>
                <a:chExt cx="1499927" cy="1371600"/>
              </a:xfrm>
            </p:grpSpPr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856B1140-3140-0B2B-550C-C0A101376411}"/>
                    </a:ext>
                  </a:extLst>
                </p:cNvPr>
                <p:cNvSpPr/>
                <p:nvPr/>
              </p:nvSpPr>
              <p:spPr>
                <a:xfrm rot="5017294" flipV="1">
                  <a:off x="9809080" y="5505404"/>
                  <a:ext cx="674185" cy="1072808"/>
                </a:xfrm>
                <a:prstGeom prst="arc">
                  <a:avLst>
                    <a:gd name="adj1" fmla="val 7128391"/>
                    <a:gd name="adj2" fmla="val 14704025"/>
                  </a:avLst>
                </a:prstGeom>
                <a:ln w="12700">
                  <a:solidFill>
                    <a:schemeClr val="accent6">
                      <a:lumMod val="75000"/>
                      <a:alpha val="70000"/>
                    </a:schemeClr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AB458AF5-9B31-0385-19FE-516EB28FF4FA}"/>
                    </a:ext>
                  </a:extLst>
                </p:cNvPr>
                <p:cNvSpPr/>
                <p:nvPr/>
              </p:nvSpPr>
              <p:spPr>
                <a:xfrm rot="11896101">
                  <a:off x="10160394" y="5522821"/>
                  <a:ext cx="392631" cy="778853"/>
                </a:xfrm>
                <a:prstGeom prst="arc">
                  <a:avLst>
                    <a:gd name="adj1" fmla="val 8100980"/>
                    <a:gd name="adj2" fmla="val 14625005"/>
                  </a:avLst>
                </a:prstGeom>
                <a:ln w="12700">
                  <a:solidFill>
                    <a:schemeClr val="accent6">
                      <a:lumMod val="75000"/>
                      <a:alpha val="70000"/>
                    </a:schemeClr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952F9EC-D3A9-D34F-F8AF-703465C25EB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435926" y="5208963"/>
                  <a:ext cx="1499927" cy="1371600"/>
                  <a:chOff x="2265814" y="625436"/>
                  <a:chExt cx="2049262" cy="1873936"/>
                </a:xfrm>
              </p:grpSpPr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88E7EE08-93E6-D924-776F-F129D2A16520}"/>
                      </a:ext>
                    </a:extLst>
                  </p:cNvPr>
                  <p:cNvSpPr/>
                  <p:nvPr/>
                </p:nvSpPr>
                <p:spPr>
                  <a:xfrm rot="1046195">
                    <a:off x="3382065" y="625436"/>
                    <a:ext cx="171251" cy="14861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06B74280-00FE-2B94-F6B6-B35D74CE520B}"/>
                      </a:ext>
                    </a:extLst>
                  </p:cNvPr>
                  <p:cNvGrpSpPr/>
                  <p:nvPr/>
                </p:nvGrpSpPr>
                <p:grpSpPr>
                  <a:xfrm>
                    <a:off x="2265814" y="724503"/>
                    <a:ext cx="2049262" cy="1774869"/>
                    <a:chOff x="2096011" y="665629"/>
                    <a:chExt cx="2049262" cy="1774869"/>
                  </a:xfrm>
                </p:grpSpPr>
                <p:grpSp>
                  <p:nvGrpSpPr>
                    <p:cNvPr id="40" name="Group 39">
                      <a:extLst>
                        <a:ext uri="{FF2B5EF4-FFF2-40B4-BE49-F238E27FC236}">
                          <a16:creationId xmlns:a16="http://schemas.microsoft.com/office/drawing/2014/main" id="{63BAC64E-FAB1-A6EE-B366-A7589F9580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6567" y="665629"/>
                      <a:ext cx="1908706" cy="1774869"/>
                      <a:chOff x="8181847" y="941049"/>
                      <a:chExt cx="2111690" cy="1963619"/>
                    </a:xfrm>
                  </p:grpSpPr>
                  <p:grpSp>
                    <p:nvGrpSpPr>
                      <p:cNvPr id="44" name="Group 43">
                        <a:extLst>
                          <a:ext uri="{FF2B5EF4-FFF2-40B4-BE49-F238E27FC236}">
                            <a16:creationId xmlns:a16="http://schemas.microsoft.com/office/drawing/2014/main" id="{1C1DF3BF-1400-7FE0-2B57-7C7D410D2E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720" y="941049"/>
                        <a:ext cx="1808321" cy="1963619"/>
                        <a:chOff x="6601893" y="2199366"/>
                        <a:chExt cx="1603003" cy="1743659"/>
                      </a:xfrm>
                    </p:grpSpPr>
                    <p:sp>
                      <p:nvSpPr>
                        <p:cNvPr id="47" name="Oval 46">
                          <a:extLst>
                            <a:ext uri="{FF2B5EF4-FFF2-40B4-BE49-F238E27FC236}">
                              <a16:creationId xmlns:a16="http://schemas.microsoft.com/office/drawing/2014/main" id="{C568564C-38A4-6928-DBB0-6F25E9ED22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01010" y="2839054"/>
                          <a:ext cx="167951" cy="145998"/>
                        </a:xfrm>
                        <a:prstGeom prst="ellipse">
                          <a:avLst/>
                        </a:prstGeom>
                        <a:solidFill>
                          <a:srgbClr val="FE6EAC"/>
                        </a:solidFill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" name="Oval 47">
                          <a:extLst>
                            <a:ext uri="{FF2B5EF4-FFF2-40B4-BE49-F238E27FC236}">
                              <a16:creationId xmlns:a16="http://schemas.microsoft.com/office/drawing/2014/main" id="{ED3D2E33-E650-8779-C128-AC1D5E5EE1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04257">
                          <a:off x="7161209" y="3797027"/>
                          <a:ext cx="167951" cy="145998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  <a:ln w="19050">
                          <a:solidFill>
                            <a:srgbClr val="000000">
                              <a:alpha val="40000"/>
                            </a:srgbClr>
                          </a:solidFill>
                        </a:ln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" name="Oval 48">
                          <a:extLst>
                            <a:ext uri="{FF2B5EF4-FFF2-40B4-BE49-F238E27FC236}">
                              <a16:creationId xmlns:a16="http://schemas.microsoft.com/office/drawing/2014/main" id="{E9F063C5-4B09-0C37-4976-0EF4450070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68953" y="2275218"/>
                          <a:ext cx="167951" cy="145998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 w="19050">
                          <a:solidFill>
                            <a:srgbClr val="000000">
                              <a:alpha val="40000"/>
                            </a:srgbClr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" name="Oval 49">
                          <a:extLst>
                            <a:ext uri="{FF2B5EF4-FFF2-40B4-BE49-F238E27FC236}">
                              <a16:creationId xmlns:a16="http://schemas.microsoft.com/office/drawing/2014/main" id="{959DCEE3-0F1E-4D19-6584-1721E5FA94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366100">
                          <a:off x="7297959" y="3079731"/>
                          <a:ext cx="167951" cy="145998"/>
                        </a:xfrm>
                        <a:prstGeom prst="ellipse">
                          <a:avLst/>
                        </a:prstGeom>
                        <a:solidFill>
                          <a:srgbClr val="18CECA"/>
                        </a:solidFill>
                        <a:ln w="12700">
                          <a:solidFill>
                            <a:schemeClr val="tx1"/>
                          </a:solidFill>
                        </a:ln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>
                          <a:extLst>
                            <a:ext uri="{FF2B5EF4-FFF2-40B4-BE49-F238E27FC236}">
                              <a16:creationId xmlns:a16="http://schemas.microsoft.com/office/drawing/2014/main" id="{0E7D1F4A-7AF8-0E26-6177-8C406487B6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893" y="3016297"/>
                          <a:ext cx="167951" cy="145998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  <a:ln w="19050">
                          <a:solidFill>
                            <a:srgbClr val="000000">
                              <a:alpha val="40000"/>
                            </a:srgbClr>
                          </a:solidFill>
                        </a:ln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>
                          <a:extLst>
                            <a:ext uri="{FF2B5EF4-FFF2-40B4-BE49-F238E27FC236}">
                              <a16:creationId xmlns:a16="http://schemas.microsoft.com/office/drawing/2014/main" id="{0AEF92B6-CA48-81D5-F8C3-7A194042A8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67880" y="2199366"/>
                          <a:ext cx="167951" cy="145998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 w="19050">
                          <a:solidFill>
                            <a:srgbClr val="000000">
                              <a:alpha val="40000"/>
                            </a:srgbClr>
                          </a:solidFill>
                        </a:ln>
                        <a:effectLst/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>
                          <a:extLst>
                            <a:ext uri="{FF2B5EF4-FFF2-40B4-BE49-F238E27FC236}">
                              <a16:creationId xmlns:a16="http://schemas.microsoft.com/office/drawing/2014/main" id="{1DBB0D53-CB80-873D-BF98-9FB848E6E4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36945" y="3518937"/>
                          <a:ext cx="167951" cy="145998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 w="19050">
                          <a:solidFill>
                            <a:srgbClr val="000000">
                              <a:alpha val="40000"/>
                            </a:srgbClr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BF5C310B-F98E-3C13-27AD-012C144117CF}"/>
                          </a:ext>
                        </a:extLst>
                      </p:cNvPr>
                      <p:cNvSpPr/>
                      <p:nvPr/>
                    </p:nvSpPr>
                    <p:spPr>
                      <a:xfrm rot="1833519">
                        <a:off x="10104075" y="1749663"/>
                        <a:ext cx="189462" cy="164415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000000">
                            <a:alpha val="40000"/>
                          </a:srgbClr>
                        </a:solidFill>
                      </a:ln>
                    </p:spPr>
                    <p:style>
                      <a:lnRef idx="1">
                        <a:schemeClr val="accent5"/>
                      </a:lnRef>
                      <a:fillRef idx="3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92863C1B-2478-602A-60E2-ABA9D553F4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81847" y="2337602"/>
                        <a:ext cx="189463" cy="164415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19050">
                        <a:solidFill>
                          <a:srgbClr val="000000">
                            <a:alpha val="40000"/>
                          </a:srgbClr>
                        </a:solidFill>
                      </a:ln>
                    </p:spPr>
                    <p:style>
                      <a:lnRef idx="1">
                        <a:schemeClr val="accent5"/>
                      </a:lnRef>
                      <a:fillRef idx="3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EC21AE52-0A7E-7B9A-878F-03562921C8F8}"/>
                        </a:ext>
                      </a:extLst>
                    </p:cNvPr>
                    <p:cNvSpPr/>
                    <p:nvPr/>
                  </p:nvSpPr>
                  <p:spPr>
                    <a:xfrm rot="20662724">
                      <a:off x="2096011" y="987789"/>
                      <a:ext cx="171251" cy="14861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rgbClr val="000000">
                          <a:alpha val="40000"/>
                        </a:srgb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3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B55F20CF-5F0E-6E52-1750-5F4D43F40FE4}"/>
                        </a:ext>
                      </a:extLst>
                    </p:cNvPr>
                    <p:cNvSpPr/>
                    <p:nvPr/>
                  </p:nvSpPr>
                  <p:spPr>
                    <a:xfrm rot="20213692">
                      <a:off x="3251579" y="1934513"/>
                      <a:ext cx="171251" cy="14861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rgbClr val="000000">
                          <a:alpha val="40000"/>
                        </a:srgbClr>
                      </a:solidFill>
                    </a:ln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1">
                      <a:schemeClr val="accent5"/>
                    </a:lnRef>
                    <a:fillRef idx="3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94FFC028-03E9-BE98-A52A-4CF6A541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43233" y="1015992"/>
                      <a:ext cx="171251" cy="148611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19050">
                      <a:solidFill>
                        <a:srgbClr val="000000">
                          <a:alpha val="40000"/>
                        </a:srgb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3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8922D67-BE8D-98FD-2139-EAFD99516015}"/>
                    </a:ext>
                  </a:extLst>
                </p:cNvPr>
                <p:cNvSpPr txBox="1"/>
                <p:nvPr/>
              </p:nvSpPr>
              <p:spPr>
                <a:xfrm>
                  <a:off x="10193217" y="5523125"/>
                  <a:ext cx="524668" cy="250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>
                      <a:solidFill>
                        <a:schemeClr val="accent6">
                          <a:lumMod val="75000"/>
                        </a:schemeClr>
                      </a:solidFill>
                    </a:rPr>
                    <a:t>Pull</a:t>
                  </a:r>
                </a:p>
              </p:txBody>
            </p:sp>
          </p:grpSp>
        </p:grpSp>
      </p:grpSp>
      <p:sp>
        <p:nvSpPr>
          <p:cNvPr id="54" name="Flowchart: Manual Operation 53">
            <a:extLst>
              <a:ext uri="{FF2B5EF4-FFF2-40B4-BE49-F238E27FC236}">
                <a16:creationId xmlns:a16="http://schemas.microsoft.com/office/drawing/2014/main" id="{6F6AE59E-B143-D965-B04C-FE36189DAB7A}"/>
              </a:ext>
            </a:extLst>
          </p:cNvPr>
          <p:cNvSpPr/>
          <p:nvPr/>
        </p:nvSpPr>
        <p:spPr>
          <a:xfrm rot="16200000">
            <a:off x="4700715" y="3419236"/>
            <a:ext cx="1109809" cy="922752"/>
          </a:xfrm>
          <a:prstGeom prst="flowChartManualOperation">
            <a:avLst/>
          </a:prstGeom>
          <a:solidFill>
            <a:srgbClr val="18CECA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5" name="Flowchart: Manual Operation 54">
            <a:extLst>
              <a:ext uri="{FF2B5EF4-FFF2-40B4-BE49-F238E27FC236}">
                <a16:creationId xmlns:a16="http://schemas.microsoft.com/office/drawing/2014/main" id="{FA158A33-4F7A-8298-0115-9763E51337D9}"/>
              </a:ext>
            </a:extLst>
          </p:cNvPr>
          <p:cNvSpPr/>
          <p:nvPr/>
        </p:nvSpPr>
        <p:spPr>
          <a:xfrm rot="16200000">
            <a:off x="4654760" y="5379086"/>
            <a:ext cx="1109809" cy="922752"/>
          </a:xfrm>
          <a:prstGeom prst="flowChartManualOperation">
            <a:avLst/>
          </a:prstGeom>
          <a:solidFill>
            <a:srgbClr val="FE6EAC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F1EA63-3361-93CE-DE41-8B7838D9FBE6}"/>
              </a:ext>
            </a:extLst>
          </p:cNvPr>
          <p:cNvGrpSpPr/>
          <p:nvPr/>
        </p:nvGrpSpPr>
        <p:grpSpPr>
          <a:xfrm>
            <a:off x="6248144" y="5511535"/>
            <a:ext cx="280879" cy="665441"/>
            <a:chOff x="6009372" y="4755050"/>
            <a:chExt cx="281652" cy="73937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A0B4A0C-6007-DD91-BD7A-D0BA4CDC0BBF}"/>
                </a:ext>
              </a:extLst>
            </p:cNvPr>
            <p:cNvSpPr/>
            <p:nvPr/>
          </p:nvSpPr>
          <p:spPr>
            <a:xfrm rot="16200000">
              <a:off x="5695327" y="5069096"/>
              <a:ext cx="739378" cy="111287"/>
            </a:xfrm>
            <a:prstGeom prst="rect">
              <a:avLst/>
            </a:prstGeom>
            <a:solidFill>
              <a:srgbClr val="FE6EA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B9315E3-E494-05F9-4913-40DFDF5BBCE3}"/>
                </a:ext>
              </a:extLst>
            </p:cNvPr>
            <p:cNvSpPr/>
            <p:nvPr/>
          </p:nvSpPr>
          <p:spPr>
            <a:xfrm rot="16200000">
              <a:off x="5865692" y="5069095"/>
              <a:ext cx="739378" cy="111287"/>
            </a:xfrm>
            <a:prstGeom prst="rect">
              <a:avLst/>
            </a:prstGeom>
            <a:solidFill>
              <a:srgbClr val="FE6EA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C7CFF38-F9DE-FFE6-A708-D6A40BB5D8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796"/>
          <a:stretch/>
        </p:blipFill>
        <p:spPr>
          <a:xfrm>
            <a:off x="4455719" y="5164656"/>
            <a:ext cx="227226" cy="37741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C40212F-1D19-F123-1A73-1C215EF3A735}"/>
              </a:ext>
            </a:extLst>
          </p:cNvPr>
          <p:cNvSpPr txBox="1"/>
          <p:nvPr/>
        </p:nvSpPr>
        <p:spPr>
          <a:xfrm>
            <a:off x="5754131" y="5221847"/>
            <a:ext cx="1308610" cy="1765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Predictor</a:t>
            </a:r>
          </a:p>
        </p:txBody>
      </p:sp>
      <p:sp>
        <p:nvSpPr>
          <p:cNvPr id="61" name="Flowchart: Off-page Connector 60">
            <a:extLst>
              <a:ext uri="{FF2B5EF4-FFF2-40B4-BE49-F238E27FC236}">
                <a16:creationId xmlns:a16="http://schemas.microsoft.com/office/drawing/2014/main" id="{CFE17125-FB64-196C-EE7A-D3249A41D483}"/>
              </a:ext>
            </a:extLst>
          </p:cNvPr>
          <p:cNvSpPr/>
          <p:nvPr/>
        </p:nvSpPr>
        <p:spPr>
          <a:xfrm rot="16200000">
            <a:off x="2031648" y="3441645"/>
            <a:ext cx="518117" cy="922752"/>
          </a:xfrm>
          <a:prstGeom prst="flowChartOffpageConnector">
            <a:avLst/>
          </a:prstGeom>
          <a:solidFill>
            <a:srgbClr val="18CECA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2" name="Flowchart: Off-page Connector 61">
            <a:extLst>
              <a:ext uri="{FF2B5EF4-FFF2-40B4-BE49-F238E27FC236}">
                <a16:creationId xmlns:a16="http://schemas.microsoft.com/office/drawing/2014/main" id="{5CFEDBE2-895C-DAC0-CAD0-B6E527501B76}"/>
              </a:ext>
            </a:extLst>
          </p:cNvPr>
          <p:cNvSpPr/>
          <p:nvPr/>
        </p:nvSpPr>
        <p:spPr>
          <a:xfrm rot="16200000">
            <a:off x="2050695" y="5374209"/>
            <a:ext cx="484409" cy="922752"/>
          </a:xfrm>
          <a:prstGeom prst="flowChartOffpageConnector">
            <a:avLst/>
          </a:prstGeom>
          <a:solidFill>
            <a:srgbClr val="FE6EAC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4C12272-0990-E924-1F7D-03DB95500C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32" t="36960" r="44375" b="27187"/>
          <a:stretch/>
        </p:blipFill>
        <p:spPr>
          <a:xfrm>
            <a:off x="3226562" y="5380034"/>
            <a:ext cx="958650" cy="82296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8FCEFA9-C973-C86C-428B-93DA61DAB7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8" t="36365" r="60757" b="28358"/>
          <a:stretch/>
        </p:blipFill>
        <p:spPr>
          <a:xfrm>
            <a:off x="3253095" y="3483354"/>
            <a:ext cx="905586" cy="82296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9E2375E-DA38-63BC-B630-BD4286374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8" t="36365" r="60757" b="28358"/>
          <a:stretch/>
        </p:blipFill>
        <p:spPr>
          <a:xfrm>
            <a:off x="6080881" y="3186112"/>
            <a:ext cx="543351" cy="49377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78A5F0A-530D-9452-4C37-D08103CB42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32" t="36960" r="44375" b="27187"/>
          <a:stretch/>
        </p:blipFill>
        <p:spPr>
          <a:xfrm>
            <a:off x="6838212" y="5148728"/>
            <a:ext cx="575189" cy="49377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2AFBFE3-0C09-F972-86A0-5158CEBB0263}"/>
              </a:ext>
            </a:extLst>
          </p:cNvPr>
          <p:cNvSpPr/>
          <p:nvPr/>
        </p:nvSpPr>
        <p:spPr>
          <a:xfrm>
            <a:off x="1845640" y="3772385"/>
            <a:ext cx="821949" cy="244899"/>
          </a:xfrm>
          <a:prstGeom prst="rect">
            <a:avLst/>
          </a:prstGeom>
          <a:solidFill>
            <a:srgbClr val="18CECA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E987BC2-2F7F-D36D-42A6-8420998B9D0D}"/>
              </a:ext>
            </a:extLst>
          </p:cNvPr>
          <p:cNvSpPr/>
          <p:nvPr/>
        </p:nvSpPr>
        <p:spPr>
          <a:xfrm>
            <a:off x="1849511" y="5721599"/>
            <a:ext cx="813750" cy="244899"/>
          </a:xfrm>
          <a:prstGeom prst="rect">
            <a:avLst/>
          </a:prstGeom>
          <a:solidFill>
            <a:srgbClr val="FE6EAC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0119F20-88A4-54B5-CA75-48001D5C61AF}"/>
              </a:ext>
            </a:extLst>
          </p:cNvPr>
          <p:cNvSpPr/>
          <p:nvPr/>
        </p:nvSpPr>
        <p:spPr>
          <a:xfrm>
            <a:off x="4846040" y="3631125"/>
            <a:ext cx="777952" cy="511687"/>
          </a:xfrm>
          <a:prstGeom prst="rect">
            <a:avLst/>
          </a:prstGeom>
          <a:solidFill>
            <a:srgbClr val="18CECA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 dirty="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 Encoder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C427B2-CA33-6810-BC99-0840DF241C60}"/>
              </a:ext>
            </a:extLst>
          </p:cNvPr>
          <p:cNvSpPr/>
          <p:nvPr/>
        </p:nvSpPr>
        <p:spPr>
          <a:xfrm>
            <a:off x="4823127" y="5582306"/>
            <a:ext cx="777952" cy="511687"/>
          </a:xfrm>
          <a:prstGeom prst="rect">
            <a:avLst/>
          </a:prstGeom>
          <a:solidFill>
            <a:srgbClr val="FE6EAC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20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Online Encoder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3C96B4-57FB-3FA0-8ECC-02CDB0D92B21}"/>
              </a:ext>
            </a:extLst>
          </p:cNvPr>
          <p:cNvSpPr txBox="1"/>
          <p:nvPr/>
        </p:nvSpPr>
        <p:spPr>
          <a:xfrm>
            <a:off x="4617139" y="4961766"/>
            <a:ext cx="1308610" cy="249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N" sz="1200"/>
              <a:t>Moving Average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3869F6-ED4B-387D-21AF-460B2115FF38}"/>
              </a:ext>
            </a:extLst>
          </p:cNvPr>
          <p:cNvSpPr txBox="1"/>
          <p:nvPr/>
        </p:nvSpPr>
        <p:spPr>
          <a:xfrm>
            <a:off x="5584240" y="6351453"/>
            <a:ext cx="1236776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/>
              <a:t>Gradient Update</a:t>
            </a:r>
            <a:endParaRPr lang="en-US" sz="120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74677DE-F1E6-FDE9-0DFA-F0D0E4BB3F05}"/>
              </a:ext>
            </a:extLst>
          </p:cNvPr>
          <p:cNvSpPr/>
          <p:nvPr/>
        </p:nvSpPr>
        <p:spPr>
          <a:xfrm rot="16200000">
            <a:off x="8345447" y="3034186"/>
            <a:ext cx="698400" cy="1633271"/>
          </a:xfrm>
          <a:prstGeom prst="roundRect">
            <a:avLst/>
          </a:prstGeom>
          <a:solidFill>
            <a:srgbClr val="E6AF00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805825-1ED3-D49B-77BB-F0A00717D66F}"/>
              </a:ext>
            </a:extLst>
          </p:cNvPr>
          <p:cNvSpPr/>
          <p:nvPr/>
        </p:nvSpPr>
        <p:spPr>
          <a:xfrm>
            <a:off x="8138878" y="3600458"/>
            <a:ext cx="1148252" cy="511687"/>
          </a:xfrm>
          <a:prstGeom prst="rect">
            <a:avLst/>
          </a:prstGeom>
          <a:solidFill>
            <a:srgbClr val="E6AF00"/>
          </a:solidFill>
          <a:ln>
            <a:noFill/>
          </a:ln>
          <a:effectLst>
            <a:glow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1400">
                <a:ln w="0">
                  <a:noFill/>
                  <a:prstDash val="solid"/>
                </a:ln>
                <a:solidFill>
                  <a:schemeClr val="tx1"/>
                </a:solidFill>
                <a:effectLst>
                  <a:glow rad="355600">
                    <a:schemeClr val="bg1">
                      <a:alpha val="8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Constrain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517DEDD-EF62-1124-9A6A-A1D0A8FA7E60}"/>
              </a:ext>
            </a:extLst>
          </p:cNvPr>
          <p:cNvSpPr/>
          <p:nvPr/>
        </p:nvSpPr>
        <p:spPr>
          <a:xfrm>
            <a:off x="10421917" y="4051971"/>
            <a:ext cx="140034" cy="11604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000000">
                <a:alpha val="40000"/>
              </a:srgb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A04D7DB-CBB0-CC88-BBAE-19A86AF98CC8}"/>
              </a:ext>
            </a:extLst>
          </p:cNvPr>
          <p:cNvSpPr/>
          <p:nvPr/>
        </p:nvSpPr>
        <p:spPr>
          <a:xfrm>
            <a:off x="10545939" y="4350576"/>
            <a:ext cx="140034" cy="11604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000000">
                <a:alpha val="40000"/>
              </a:srgb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F329095-EACC-C7CF-0D0A-DBDF8B9B9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2655" y="3736894"/>
            <a:ext cx="192529" cy="24929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06F8481-6FAC-7276-DEFF-A3277FD11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0272" y="5747886"/>
            <a:ext cx="238329" cy="25349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3651747-332B-DB2F-F3EB-161286496C89}"/>
              </a:ext>
            </a:extLst>
          </p:cNvPr>
          <p:cNvGrpSpPr/>
          <p:nvPr/>
        </p:nvGrpSpPr>
        <p:grpSpPr>
          <a:xfrm>
            <a:off x="9799816" y="5354572"/>
            <a:ext cx="2361219" cy="445741"/>
            <a:chOff x="9834961" y="6200173"/>
            <a:chExt cx="2367720" cy="49526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819361A-A703-EB20-D519-3AE0D4F8AB29}"/>
                </a:ext>
              </a:extLst>
            </p:cNvPr>
            <p:cNvGrpSpPr/>
            <p:nvPr/>
          </p:nvGrpSpPr>
          <p:grpSpPr>
            <a:xfrm>
              <a:off x="9834961" y="6200173"/>
              <a:ext cx="2367720" cy="463752"/>
              <a:chOff x="7942658" y="70101"/>
              <a:chExt cx="2367720" cy="463752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9ECE19-549D-5E3E-B5C1-8F51202BF0FE}"/>
                  </a:ext>
                </a:extLst>
              </p:cNvPr>
              <p:cNvSpPr txBox="1"/>
              <p:nvPr/>
            </p:nvSpPr>
            <p:spPr>
              <a:xfrm>
                <a:off x="8023969" y="70101"/>
                <a:ext cx="22864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0"/>
                  <a:t>Constrained Target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3265522-A878-D034-26C5-74D8B489DD2E}"/>
                  </a:ext>
                </a:extLst>
              </p:cNvPr>
              <p:cNvSpPr txBox="1"/>
              <p:nvPr/>
            </p:nvSpPr>
            <p:spPr>
              <a:xfrm>
                <a:off x="7942658" y="287632"/>
                <a:ext cx="22864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0"/>
                  <a:t>Random Target</a:t>
                </a:r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B754684-C262-9477-4A2D-5F628479FCE5}"/>
                </a:ext>
              </a:extLst>
            </p:cNvPr>
            <p:cNvSpPr/>
            <p:nvPr/>
          </p:nvSpPr>
          <p:spPr>
            <a:xfrm>
              <a:off x="10330205" y="6269464"/>
              <a:ext cx="128016" cy="128937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000000">
                  <a:alpha val="40000"/>
                </a:srgb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2E090D3-D83E-7890-783F-D905C0EBE3F4}"/>
                </a:ext>
              </a:extLst>
            </p:cNvPr>
            <p:cNvSpPr/>
            <p:nvPr/>
          </p:nvSpPr>
          <p:spPr>
            <a:xfrm>
              <a:off x="10333961" y="6486995"/>
              <a:ext cx="128016" cy="1289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000000">
                  <a:alpha val="40000"/>
                </a:srgb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0FF455D-AD4F-DE10-6054-47D7D8469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23154" y="6446394"/>
              <a:ext cx="226910" cy="24904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585B33B-0C63-3300-471C-BA688587D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94915" y="6234030"/>
              <a:ext cx="189284" cy="201114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7B8018B-7D0B-E50B-E857-298F16BEF713}"/>
              </a:ext>
            </a:extLst>
          </p:cNvPr>
          <p:cNvGrpSpPr/>
          <p:nvPr/>
        </p:nvGrpSpPr>
        <p:grpSpPr>
          <a:xfrm>
            <a:off x="7849809" y="4549548"/>
            <a:ext cx="1675716" cy="1463266"/>
            <a:chOff x="8599956" y="1779610"/>
            <a:chExt cx="1680330" cy="1625851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256E593-6F91-1F9F-14B3-21A162827062}"/>
                </a:ext>
              </a:extLst>
            </p:cNvPr>
            <p:cNvCxnSpPr>
              <a:cxnSpLocks/>
              <a:stCxn id="107" idx="5"/>
              <a:endCxn id="114" idx="2"/>
            </p:cNvCxnSpPr>
            <p:nvPr/>
          </p:nvCxnSpPr>
          <p:spPr>
            <a:xfrm>
              <a:off x="9185219" y="2619980"/>
              <a:ext cx="154848" cy="87539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88126DD-578B-F5D2-6AEB-E8674586B052}"/>
                </a:ext>
              </a:extLst>
            </p:cNvPr>
            <p:cNvCxnSpPr>
              <a:cxnSpLocks/>
              <a:stCxn id="103" idx="5"/>
              <a:endCxn id="114" idx="1"/>
            </p:cNvCxnSpPr>
            <p:nvPr/>
          </p:nvCxnSpPr>
          <p:spPr>
            <a:xfrm>
              <a:off x="8728637" y="2243067"/>
              <a:ext cx="631994" cy="418865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510F183-884A-9383-E2F8-CD393D8169B1}"/>
                </a:ext>
              </a:extLst>
            </p:cNvPr>
            <p:cNvCxnSpPr>
              <a:cxnSpLocks/>
              <a:stCxn id="110" idx="7"/>
              <a:endCxn id="114" idx="3"/>
            </p:cNvCxnSpPr>
            <p:nvPr/>
          </p:nvCxnSpPr>
          <p:spPr>
            <a:xfrm flipV="1">
              <a:off x="8847970" y="2753105"/>
              <a:ext cx="512661" cy="247021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7483F8E-918C-4E86-36A7-EF8E348CD7D3}"/>
                </a:ext>
              </a:extLst>
            </p:cNvPr>
            <p:cNvCxnSpPr>
              <a:cxnSpLocks/>
              <a:stCxn id="116" idx="5"/>
              <a:endCxn id="114" idx="0"/>
            </p:cNvCxnSpPr>
            <p:nvPr/>
          </p:nvCxnSpPr>
          <p:spPr>
            <a:xfrm>
              <a:off x="9081083" y="1990193"/>
              <a:ext cx="329194" cy="652857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30A97C7-70BB-4334-A562-5DEBECA01258}"/>
                </a:ext>
              </a:extLst>
            </p:cNvPr>
            <p:cNvCxnSpPr>
              <a:cxnSpLocks/>
              <a:stCxn id="114" idx="4"/>
              <a:endCxn id="112" idx="0"/>
            </p:cNvCxnSpPr>
            <p:nvPr/>
          </p:nvCxnSpPr>
          <p:spPr>
            <a:xfrm flipH="1">
              <a:off x="9311209" y="2771987"/>
              <a:ext cx="99068" cy="506371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84A2938-8631-34BE-9B14-4852EEE9E571}"/>
                </a:ext>
              </a:extLst>
            </p:cNvPr>
            <p:cNvCxnSpPr>
              <a:cxnSpLocks/>
              <a:stCxn id="105" idx="1"/>
              <a:endCxn id="114" idx="5"/>
            </p:cNvCxnSpPr>
            <p:nvPr/>
          </p:nvCxnSpPr>
          <p:spPr>
            <a:xfrm flipH="1" flipV="1">
              <a:off x="9459923" y="2753105"/>
              <a:ext cx="127998" cy="217358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053ADBF-39B3-21E9-B859-3D404EA8515F}"/>
                </a:ext>
              </a:extLst>
            </p:cNvPr>
            <p:cNvCxnSpPr>
              <a:cxnSpLocks/>
              <a:stCxn id="114" idx="5"/>
              <a:endCxn id="117" idx="1"/>
            </p:cNvCxnSpPr>
            <p:nvPr/>
          </p:nvCxnSpPr>
          <p:spPr>
            <a:xfrm>
              <a:off x="9459923" y="2753105"/>
              <a:ext cx="510479" cy="307499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FC65C30-FCF4-1187-EF50-9F0DE620CE16}"/>
                </a:ext>
              </a:extLst>
            </p:cNvPr>
            <p:cNvCxnSpPr>
              <a:cxnSpLocks/>
              <a:stCxn id="114" idx="6"/>
              <a:endCxn id="109" idx="2"/>
            </p:cNvCxnSpPr>
            <p:nvPr/>
          </p:nvCxnSpPr>
          <p:spPr>
            <a:xfrm flipV="1">
              <a:off x="9480487" y="2575337"/>
              <a:ext cx="660275" cy="132182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33F82ED-F6DF-9D43-E1FF-F5A87A6BAA5B}"/>
                </a:ext>
              </a:extLst>
            </p:cNvPr>
            <p:cNvCxnSpPr>
              <a:cxnSpLocks/>
              <a:stCxn id="114" idx="7"/>
              <a:endCxn id="106" idx="3"/>
            </p:cNvCxnSpPr>
            <p:nvPr/>
          </p:nvCxnSpPr>
          <p:spPr>
            <a:xfrm flipV="1">
              <a:off x="9459923" y="2269115"/>
              <a:ext cx="585373" cy="392817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ABE86B9-7E7A-EDB8-482D-14B370073ABF}"/>
                </a:ext>
              </a:extLst>
            </p:cNvPr>
            <p:cNvCxnSpPr>
              <a:cxnSpLocks/>
              <a:stCxn id="114" idx="7"/>
              <a:endCxn id="113" idx="3"/>
            </p:cNvCxnSpPr>
            <p:nvPr/>
          </p:nvCxnSpPr>
          <p:spPr>
            <a:xfrm flipV="1">
              <a:off x="9459923" y="2051227"/>
              <a:ext cx="471304" cy="610705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DFE79BD-9349-0AF0-417D-A10EEC204143}"/>
                </a:ext>
              </a:extLst>
            </p:cNvPr>
            <p:cNvCxnSpPr>
              <a:cxnSpLocks/>
              <a:stCxn id="114" idx="0"/>
              <a:endCxn id="101" idx="4"/>
            </p:cNvCxnSpPr>
            <p:nvPr/>
          </p:nvCxnSpPr>
          <p:spPr>
            <a:xfrm flipV="1">
              <a:off x="9410277" y="1907102"/>
              <a:ext cx="161608" cy="735948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FDC26EB-650A-1637-FD6B-3FD5E438292E}"/>
                </a:ext>
              </a:extLst>
            </p:cNvPr>
            <p:cNvCxnSpPr>
              <a:cxnSpLocks/>
              <a:stCxn id="115" idx="6"/>
              <a:endCxn id="114" idx="2"/>
            </p:cNvCxnSpPr>
            <p:nvPr/>
          </p:nvCxnSpPr>
          <p:spPr>
            <a:xfrm>
              <a:off x="8898521" y="2651497"/>
              <a:ext cx="441546" cy="56022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E2C6A6-98FB-0E4B-72D4-5615C8C4B832}"/>
                </a:ext>
              </a:extLst>
            </p:cNvPr>
            <p:cNvCxnSpPr>
              <a:cxnSpLocks/>
              <a:stCxn id="114" idx="3"/>
              <a:endCxn id="104" idx="7"/>
            </p:cNvCxnSpPr>
            <p:nvPr/>
          </p:nvCxnSpPr>
          <p:spPr>
            <a:xfrm flipH="1">
              <a:off x="9295450" y="2753105"/>
              <a:ext cx="65181" cy="97603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D1FD46C-A9EF-1F7F-FE5A-EEDFBD124356}"/>
                </a:ext>
              </a:extLst>
            </p:cNvPr>
            <p:cNvSpPr/>
            <p:nvPr/>
          </p:nvSpPr>
          <p:spPr>
            <a:xfrm rot="729169">
              <a:off x="9515247" y="1779610"/>
              <a:ext cx="140420" cy="128937"/>
            </a:xfrm>
            <a:prstGeom prst="ellipse">
              <a:avLst/>
            </a:prstGeom>
            <a:solidFill>
              <a:srgbClr val="AFABAB"/>
            </a:solidFill>
            <a:ln w="19050">
              <a:solidFill>
                <a:srgbClr val="000000">
                  <a:alpha val="40000"/>
                </a:srgb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C55DAB6-1C87-2C74-0EC2-5726B8614FAB}"/>
                </a:ext>
              </a:extLst>
            </p:cNvPr>
            <p:cNvGrpSpPr/>
            <p:nvPr/>
          </p:nvGrpSpPr>
          <p:grpSpPr>
            <a:xfrm>
              <a:off x="8715208" y="1865562"/>
              <a:ext cx="1565078" cy="1539899"/>
              <a:chOff x="8181847" y="941049"/>
              <a:chExt cx="2111690" cy="1963619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48FDB76-BC57-9763-D229-D1FA02026BC9}"/>
                  </a:ext>
                </a:extLst>
              </p:cNvPr>
              <p:cNvGrpSpPr/>
              <p:nvPr/>
            </p:nvGrpSpPr>
            <p:grpSpPr>
              <a:xfrm>
                <a:off x="8239720" y="941049"/>
                <a:ext cx="1808321" cy="1963619"/>
                <a:chOff x="6601893" y="2199366"/>
                <a:chExt cx="1603003" cy="1743659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2DC3BCEE-A5CA-686A-C91E-34CDD448522C}"/>
                    </a:ext>
                  </a:extLst>
                </p:cNvPr>
                <p:cNvSpPr/>
                <p:nvPr/>
              </p:nvSpPr>
              <p:spPr>
                <a:xfrm>
                  <a:off x="7801010" y="2839054"/>
                  <a:ext cx="167951" cy="145998"/>
                </a:xfrm>
                <a:prstGeom prst="ellipse">
                  <a:avLst/>
                </a:prstGeom>
                <a:solidFill>
                  <a:srgbClr val="FE6EAC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5D915502-9AA5-4A30-4223-B40222BD53B8}"/>
                    </a:ext>
                  </a:extLst>
                </p:cNvPr>
                <p:cNvSpPr/>
                <p:nvPr/>
              </p:nvSpPr>
              <p:spPr>
                <a:xfrm rot="821871">
                  <a:off x="7161209" y="3797027"/>
                  <a:ext cx="167951" cy="145998"/>
                </a:xfrm>
                <a:prstGeom prst="ellipse">
                  <a:avLst/>
                </a:prstGeom>
                <a:solidFill>
                  <a:srgbClr val="AFABAB"/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E9F134C8-DB2C-D94A-010E-E2A4BF4DCF25}"/>
                    </a:ext>
                  </a:extLst>
                </p:cNvPr>
                <p:cNvSpPr/>
                <p:nvPr/>
              </p:nvSpPr>
              <p:spPr>
                <a:xfrm rot="20941118">
                  <a:off x="7968953" y="2275218"/>
                  <a:ext cx="167951" cy="145998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53874B7F-C657-EB44-72D7-15681E87DECE}"/>
                    </a:ext>
                  </a:extLst>
                </p:cNvPr>
                <p:cNvSpPr/>
                <p:nvPr/>
              </p:nvSpPr>
              <p:spPr>
                <a:xfrm>
                  <a:off x="7297959" y="3079732"/>
                  <a:ext cx="167951" cy="145998"/>
                </a:xfrm>
                <a:prstGeom prst="ellipse">
                  <a:avLst/>
                </a:prstGeom>
                <a:solidFill>
                  <a:srgbClr val="18CECA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D4807CDD-1AF7-A877-0349-8D13567D9F7A}"/>
                    </a:ext>
                  </a:extLst>
                </p:cNvPr>
                <p:cNvSpPr/>
                <p:nvPr/>
              </p:nvSpPr>
              <p:spPr>
                <a:xfrm>
                  <a:off x="6601893" y="3016297"/>
                  <a:ext cx="167951" cy="145998"/>
                </a:xfrm>
                <a:prstGeom prst="ellipse">
                  <a:avLst/>
                </a:prstGeom>
                <a:solidFill>
                  <a:srgbClr val="AFABAB"/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4FF03861-E0B4-E9FB-B66F-3935DBCD3B1B}"/>
                    </a:ext>
                  </a:extLst>
                </p:cNvPr>
                <p:cNvSpPr/>
                <p:nvPr/>
              </p:nvSpPr>
              <p:spPr>
                <a:xfrm rot="1238644">
                  <a:off x="6867880" y="2199366"/>
                  <a:ext cx="167951" cy="145998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BB60B37E-3269-6C16-51D3-A586ABCA4AC2}"/>
                    </a:ext>
                  </a:extLst>
                </p:cNvPr>
                <p:cNvSpPr/>
                <p:nvPr/>
              </p:nvSpPr>
              <p:spPr>
                <a:xfrm rot="20911295">
                  <a:off x="8036945" y="3518937"/>
                  <a:ext cx="167951" cy="145998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9A2A64D-127C-71AB-AF8F-01151C444BBF}"/>
                  </a:ext>
                </a:extLst>
              </p:cNvPr>
              <p:cNvSpPr/>
              <p:nvPr/>
            </p:nvSpPr>
            <p:spPr>
              <a:xfrm rot="21050317">
                <a:off x="10104075" y="1749663"/>
                <a:ext cx="189462" cy="164415"/>
              </a:xfrm>
              <a:prstGeom prst="ellipse">
                <a:avLst/>
              </a:prstGeom>
              <a:solidFill>
                <a:srgbClr val="AFABAB"/>
              </a:solidFill>
              <a:ln w="19050">
                <a:solidFill>
                  <a:srgbClr val="000000">
                    <a:alpha val="40000"/>
                  </a:srgb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9CF36F0-AF73-E4F3-B411-CF1A1347B41A}"/>
                  </a:ext>
                </a:extLst>
              </p:cNvPr>
              <p:cNvSpPr/>
              <p:nvPr/>
            </p:nvSpPr>
            <p:spPr>
              <a:xfrm rot="1241624">
                <a:off x="8181847" y="2337601"/>
                <a:ext cx="189462" cy="1644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000000">
                    <a:alpha val="40000"/>
                  </a:srgb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F38D1E1-71F2-D53F-29C0-C3DDB3F769CC}"/>
                </a:ext>
              </a:extLst>
            </p:cNvPr>
            <p:cNvSpPr/>
            <p:nvPr/>
          </p:nvSpPr>
          <p:spPr>
            <a:xfrm rot="20836224">
              <a:off x="8599956" y="2145072"/>
              <a:ext cx="140420" cy="128937"/>
            </a:xfrm>
            <a:prstGeom prst="ellipse">
              <a:avLst/>
            </a:prstGeom>
            <a:solidFill>
              <a:srgbClr val="AFABAB"/>
            </a:solidFill>
            <a:ln w="19050">
              <a:solidFill>
                <a:srgbClr val="000000">
                  <a:alpha val="40000"/>
                </a:srgb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FAA7D91-7450-89AD-EB2C-107186F0D13B}"/>
                </a:ext>
              </a:extLst>
            </p:cNvPr>
            <p:cNvSpPr/>
            <p:nvPr/>
          </p:nvSpPr>
          <p:spPr>
            <a:xfrm>
              <a:off x="9175594" y="2831826"/>
              <a:ext cx="140420" cy="1289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000000">
                  <a:alpha val="40000"/>
                </a:srgb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B5D374B-0E19-BD71-6CDC-19606D7C7242}"/>
                </a:ext>
              </a:extLst>
            </p:cNvPr>
            <p:cNvSpPr/>
            <p:nvPr/>
          </p:nvSpPr>
          <p:spPr>
            <a:xfrm rot="1273448">
              <a:off x="9547486" y="2966462"/>
              <a:ext cx="140420" cy="128937"/>
            </a:xfrm>
            <a:prstGeom prst="ellipse">
              <a:avLst/>
            </a:prstGeom>
            <a:solidFill>
              <a:srgbClr val="AFABAB"/>
            </a:solidFill>
            <a:ln w="19050">
              <a:solidFill>
                <a:srgbClr val="000000">
                  <a:alpha val="40000"/>
                </a:srgb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FB9B2B1-2ABD-ACD8-71B2-D803A1BAB4ED}"/>
                </a:ext>
              </a:extLst>
            </p:cNvPr>
            <p:cNvSpPr/>
            <p:nvPr/>
          </p:nvSpPr>
          <p:spPr>
            <a:xfrm rot="670194">
              <a:off x="10032623" y="2169541"/>
              <a:ext cx="140420" cy="1289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000000">
                  <a:alpha val="40000"/>
                </a:srgb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9EC7F8B-3A3C-8114-376D-E5FB69B48DF0}"/>
                </a:ext>
              </a:extLst>
            </p:cNvPr>
            <p:cNvSpPr/>
            <p:nvPr/>
          </p:nvSpPr>
          <p:spPr>
            <a:xfrm rot="21014393">
              <a:off x="9058354" y="2519001"/>
              <a:ext cx="140420" cy="1289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000000">
                  <a:alpha val="40000"/>
                </a:srgb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7D73CD2-275C-2B66-D8AC-9CFD8771A9DB}"/>
              </a:ext>
            </a:extLst>
          </p:cNvPr>
          <p:cNvCxnSpPr>
            <a:cxnSpLocks/>
            <a:stCxn id="51" idx="6"/>
            <a:endCxn id="50" idx="2"/>
          </p:cNvCxnSpPr>
          <p:nvPr/>
        </p:nvCxnSpPr>
        <p:spPr>
          <a:xfrm>
            <a:off x="10275614" y="4181211"/>
            <a:ext cx="440731" cy="43703"/>
          </a:xfrm>
          <a:prstGeom prst="line">
            <a:avLst/>
          </a:prstGeom>
          <a:ln w="19050">
            <a:solidFill>
              <a:schemeClr val="accent2">
                <a:lumMod val="75000"/>
                <a:alpha val="75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D463893-CF86-C068-6309-81AF17A3D5FC}"/>
              </a:ext>
            </a:extLst>
          </p:cNvPr>
          <p:cNvCxnSpPr>
            <a:cxnSpLocks/>
            <a:stCxn id="48" idx="0"/>
            <a:endCxn id="50" idx="4"/>
          </p:cNvCxnSpPr>
          <p:nvPr/>
        </p:nvCxnSpPr>
        <p:spPr>
          <a:xfrm flipV="1">
            <a:off x="10681342" y="4289323"/>
            <a:ext cx="97789" cy="455035"/>
          </a:xfrm>
          <a:prstGeom prst="line">
            <a:avLst/>
          </a:prstGeom>
          <a:ln w="19050">
            <a:solidFill>
              <a:schemeClr val="accent2">
                <a:lumMod val="75000"/>
                <a:alpha val="75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8CC7CF6-D3B4-E374-668F-BADD755DAB09}"/>
              </a:ext>
            </a:extLst>
          </p:cNvPr>
          <p:cNvCxnSpPr>
            <a:cxnSpLocks/>
            <a:stCxn id="42" idx="0"/>
            <a:endCxn id="50" idx="5"/>
          </p:cNvCxnSpPr>
          <p:nvPr/>
        </p:nvCxnSpPr>
        <p:spPr>
          <a:xfrm flipH="1" flipV="1">
            <a:off x="10830362" y="4277175"/>
            <a:ext cx="137223" cy="192158"/>
          </a:xfrm>
          <a:prstGeom prst="line">
            <a:avLst/>
          </a:prstGeom>
          <a:ln w="19050">
            <a:solidFill>
              <a:schemeClr val="accent2">
                <a:lumMod val="75000"/>
                <a:alpha val="75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CC79996-A602-46DE-6D13-A6F950CDA040}"/>
              </a:ext>
            </a:extLst>
          </p:cNvPr>
          <p:cNvCxnSpPr>
            <a:cxnSpLocks/>
            <a:stCxn id="50" idx="1"/>
            <a:endCxn id="41" idx="5"/>
          </p:cNvCxnSpPr>
          <p:nvPr/>
        </p:nvCxnSpPr>
        <p:spPr>
          <a:xfrm flipH="1" flipV="1">
            <a:off x="10107810" y="3810931"/>
            <a:ext cx="633758" cy="375154"/>
          </a:xfrm>
          <a:prstGeom prst="line">
            <a:avLst/>
          </a:prstGeom>
          <a:ln w="19050">
            <a:solidFill>
              <a:schemeClr val="accent2">
                <a:lumMod val="75000"/>
                <a:alpha val="75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5898BF5-2717-91B2-9E8B-5969537887F8}"/>
              </a:ext>
            </a:extLst>
          </p:cNvPr>
          <p:cNvCxnSpPr>
            <a:cxnSpLocks/>
            <a:stCxn id="50" idx="0"/>
            <a:endCxn id="38" idx="4"/>
          </p:cNvCxnSpPr>
          <p:nvPr/>
        </p:nvCxnSpPr>
        <p:spPr>
          <a:xfrm flipV="1">
            <a:off x="10792799" y="3509890"/>
            <a:ext cx="148600" cy="664047"/>
          </a:xfrm>
          <a:prstGeom prst="line">
            <a:avLst/>
          </a:prstGeom>
          <a:ln w="19050">
            <a:solidFill>
              <a:schemeClr val="accent2">
                <a:lumMod val="75000"/>
                <a:alpha val="75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C47723E-F190-75B0-C430-3F4C0AA68FE7}"/>
              </a:ext>
            </a:extLst>
          </p:cNvPr>
          <p:cNvCxnSpPr>
            <a:cxnSpLocks/>
            <a:stCxn id="50" idx="6"/>
            <a:endCxn id="45" idx="3"/>
          </p:cNvCxnSpPr>
          <p:nvPr/>
        </p:nvCxnSpPr>
        <p:spPr>
          <a:xfrm flipV="1">
            <a:off x="10855585" y="4115217"/>
            <a:ext cx="662236" cy="123130"/>
          </a:xfrm>
          <a:prstGeom prst="line">
            <a:avLst/>
          </a:prstGeom>
          <a:ln w="19050">
            <a:solidFill>
              <a:schemeClr val="accent2">
                <a:lumMod val="75000"/>
                <a:alpha val="75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D439D3A-B790-0727-13EE-0023259B83F1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Constrained Mean Shift (CMSF)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framework for positive sample selection.</a:t>
            </a:r>
          </a:p>
          <a:p>
            <a:pPr lvl="1"/>
            <a:r>
              <a:rPr lang="en-US" dirty="0"/>
              <a:t>Applicable to self-, semi- and fully supervised settings.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1BD1-C118-FB4F-2796-37012455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6</a:t>
            </a:fld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D18300C-972C-D3D5-3817-C3DF83D9AD16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Constrained Mean Shift (CMSF)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 the nearest neighbor search using </a:t>
            </a:r>
            <a:r>
              <a:rPr lang="en-US" i="1" dirty="0"/>
              <a:t>extra knowledge.</a:t>
            </a:r>
          </a:p>
          <a:p>
            <a:pPr lvl="1"/>
            <a:r>
              <a:rPr lang="en-US" dirty="0"/>
              <a:t>Additional source of knowledge can be ground-truth / pseudo-labels, additional input domains, augmented images etc. </a:t>
            </a:r>
          </a:p>
          <a:p>
            <a:pPr lvl="1"/>
            <a:r>
              <a:rPr lang="en-US" dirty="0"/>
              <a:t>Knowledge source determines the degree of supervision available.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1BD1-C118-FB4F-2796-37012455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7</a:t>
            </a:fld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E1D7A1B-A407-29BC-AF7C-281C62AB4128}"/>
              </a:ext>
            </a:extLst>
          </p:cNvPr>
          <p:cNvGrpSpPr/>
          <p:nvPr/>
        </p:nvGrpSpPr>
        <p:grpSpPr>
          <a:xfrm>
            <a:off x="2290377" y="3358632"/>
            <a:ext cx="6069322" cy="4342197"/>
            <a:chOff x="5657691" y="2153946"/>
            <a:chExt cx="6069322" cy="434219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444654D-CE3A-3C05-F014-BC5904340B63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9312037" y="4345006"/>
              <a:ext cx="522924" cy="0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28FEFA-B501-2EED-BAED-B40431858574}"/>
                </a:ext>
              </a:extLst>
            </p:cNvPr>
            <p:cNvGrpSpPr/>
            <p:nvPr/>
          </p:nvGrpSpPr>
          <p:grpSpPr>
            <a:xfrm>
              <a:off x="10004679" y="3834129"/>
              <a:ext cx="1722334" cy="2662014"/>
              <a:chOff x="9447321" y="5120570"/>
              <a:chExt cx="1537422" cy="2245728"/>
            </a:xfrm>
          </p:grpSpPr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C6BA3D09-BC3E-20D5-500F-4B34BB5C3F75}"/>
                  </a:ext>
                </a:extLst>
              </p:cNvPr>
              <p:cNvSpPr/>
              <p:nvPr/>
            </p:nvSpPr>
            <p:spPr>
              <a:xfrm rot="12682529" flipH="1">
                <a:off x="10178237" y="5329729"/>
                <a:ext cx="806506" cy="2036569"/>
              </a:xfrm>
              <a:prstGeom prst="arc">
                <a:avLst>
                  <a:gd name="adj1" fmla="val 7563215"/>
                  <a:gd name="adj2" fmla="val 12891606"/>
                </a:avLst>
              </a:prstGeom>
              <a:ln w="12700">
                <a:solidFill>
                  <a:schemeClr val="accent6">
                    <a:lumMod val="75000"/>
                    <a:alpha val="7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8E0C24A-593B-BBE8-DEB1-6124EC6BE94D}"/>
                  </a:ext>
                </a:extLst>
              </p:cNvPr>
              <p:cNvGrpSpPr/>
              <p:nvPr/>
            </p:nvGrpSpPr>
            <p:grpSpPr>
              <a:xfrm>
                <a:off x="9447321" y="5120570"/>
                <a:ext cx="1499927" cy="1371600"/>
                <a:chOff x="9447321" y="5120570"/>
                <a:chExt cx="1499927" cy="1371600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34724037-B26A-714B-47FC-2640ACB51626}"/>
                    </a:ext>
                  </a:extLst>
                </p:cNvPr>
                <p:cNvSpPr/>
                <p:nvPr/>
              </p:nvSpPr>
              <p:spPr>
                <a:xfrm rot="14542215" flipH="1">
                  <a:off x="10263685" y="5535303"/>
                  <a:ext cx="359360" cy="778853"/>
                </a:xfrm>
                <a:prstGeom prst="arc">
                  <a:avLst>
                    <a:gd name="adj1" fmla="val 8100980"/>
                    <a:gd name="adj2" fmla="val 13508751"/>
                  </a:avLst>
                </a:prstGeom>
                <a:ln w="12700">
                  <a:solidFill>
                    <a:schemeClr val="accent6">
                      <a:lumMod val="75000"/>
                      <a:alpha val="70000"/>
                    </a:schemeClr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9165DB7-EDF8-A4D8-D195-640629BAB2CE}"/>
                    </a:ext>
                  </a:extLst>
                </p:cNvPr>
                <p:cNvGrpSpPr/>
                <p:nvPr/>
              </p:nvGrpSpPr>
              <p:grpSpPr>
                <a:xfrm>
                  <a:off x="9447321" y="5120570"/>
                  <a:ext cx="1499927" cy="1371600"/>
                  <a:chOff x="9435926" y="5208963"/>
                  <a:chExt cx="1499927" cy="1371600"/>
                </a:xfrm>
              </p:grpSpPr>
              <p:sp>
                <p:nvSpPr>
                  <p:cNvPr id="13" name="Arc 12">
                    <a:extLst>
                      <a:ext uri="{FF2B5EF4-FFF2-40B4-BE49-F238E27FC236}">
                        <a16:creationId xmlns:a16="http://schemas.microsoft.com/office/drawing/2014/main" id="{EE6CD727-E1F4-4606-72BB-7BAEDC6B0D21}"/>
                      </a:ext>
                    </a:extLst>
                  </p:cNvPr>
                  <p:cNvSpPr/>
                  <p:nvPr/>
                </p:nvSpPr>
                <p:spPr>
                  <a:xfrm rot="5017294" flipV="1">
                    <a:off x="9809080" y="5505404"/>
                    <a:ext cx="674185" cy="1072808"/>
                  </a:xfrm>
                  <a:prstGeom prst="arc">
                    <a:avLst>
                      <a:gd name="adj1" fmla="val 7128391"/>
                      <a:gd name="adj2" fmla="val 14704025"/>
                    </a:avLst>
                  </a:prstGeom>
                  <a:ln w="12700">
                    <a:solidFill>
                      <a:schemeClr val="accent6">
                        <a:lumMod val="75000"/>
                        <a:alpha val="70000"/>
                      </a:schemeClr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Arc 13">
                    <a:extLst>
                      <a:ext uri="{FF2B5EF4-FFF2-40B4-BE49-F238E27FC236}">
                        <a16:creationId xmlns:a16="http://schemas.microsoft.com/office/drawing/2014/main" id="{3F2EA9C8-4696-4C84-1DBD-1EC24A1E0967}"/>
                      </a:ext>
                    </a:extLst>
                  </p:cNvPr>
                  <p:cNvSpPr/>
                  <p:nvPr/>
                </p:nvSpPr>
                <p:spPr>
                  <a:xfrm rot="11896101">
                    <a:off x="10160394" y="5522821"/>
                    <a:ext cx="392631" cy="778853"/>
                  </a:xfrm>
                  <a:prstGeom prst="arc">
                    <a:avLst>
                      <a:gd name="adj1" fmla="val 8100980"/>
                      <a:gd name="adj2" fmla="val 14625005"/>
                    </a:avLst>
                  </a:prstGeom>
                  <a:ln w="12700">
                    <a:solidFill>
                      <a:schemeClr val="accent6">
                        <a:lumMod val="75000"/>
                        <a:alpha val="70000"/>
                      </a:schemeClr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039F2056-CF86-D95A-E17C-03D6E288D3A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9435926" y="5208963"/>
                    <a:ext cx="1499927" cy="1371600"/>
                    <a:chOff x="2265814" y="625436"/>
                    <a:chExt cx="2049262" cy="1873936"/>
                  </a:xfrm>
                </p:grpSpPr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76C8BFEC-6807-2C1A-95F9-EF7F9F63A485}"/>
                        </a:ext>
                      </a:extLst>
                    </p:cNvPr>
                    <p:cNvSpPr/>
                    <p:nvPr/>
                  </p:nvSpPr>
                  <p:spPr>
                    <a:xfrm rot="1046195">
                      <a:off x="3382065" y="625436"/>
                      <a:ext cx="171251" cy="14861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rgbClr val="000000">
                          <a:alpha val="40000"/>
                        </a:srgbClr>
                      </a:solidFill>
                    </a:ln>
                  </p:spPr>
                  <p:style>
                    <a:lnRef idx="1">
                      <a:schemeClr val="accent5"/>
                    </a:lnRef>
                    <a:fillRef idx="3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8EDA6A41-80BC-72BA-E89F-4B172773D1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65814" y="724503"/>
                      <a:ext cx="2049262" cy="1774869"/>
                      <a:chOff x="2096011" y="665629"/>
                      <a:chExt cx="2049262" cy="1774869"/>
                    </a:xfrm>
                  </p:grpSpPr>
                  <p:grpSp>
                    <p:nvGrpSpPr>
                      <p:cNvPr id="19" name="Group 18">
                        <a:extLst>
                          <a:ext uri="{FF2B5EF4-FFF2-40B4-BE49-F238E27FC236}">
                            <a16:creationId xmlns:a16="http://schemas.microsoft.com/office/drawing/2014/main" id="{B10ABE57-AEF3-AE19-D4ED-35DACA695E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36567" y="665629"/>
                        <a:ext cx="1908706" cy="1774869"/>
                        <a:chOff x="8181847" y="941049"/>
                        <a:chExt cx="2111690" cy="1963619"/>
                      </a:xfrm>
                    </p:grpSpPr>
                    <p:grpSp>
                      <p:nvGrpSpPr>
                        <p:cNvPr id="23" name="Group 22">
                          <a:extLst>
                            <a:ext uri="{FF2B5EF4-FFF2-40B4-BE49-F238E27FC236}">
                              <a16:creationId xmlns:a16="http://schemas.microsoft.com/office/drawing/2014/main" id="{C5FA7EFB-A1D4-CC20-171E-380EC6B0B5D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9720" y="941049"/>
                          <a:ext cx="1808321" cy="1963619"/>
                          <a:chOff x="6601893" y="2199366"/>
                          <a:chExt cx="1603003" cy="1743659"/>
                        </a:xfrm>
                      </p:grpSpPr>
                      <p:sp>
                        <p:nvSpPr>
                          <p:cNvPr id="26" name="Oval 25">
                            <a:extLst>
                              <a:ext uri="{FF2B5EF4-FFF2-40B4-BE49-F238E27FC236}">
                                <a16:creationId xmlns:a16="http://schemas.microsoft.com/office/drawing/2014/main" id="{C9F51683-95F1-4CAC-97E2-1B0ACD65D69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01010" y="2839054"/>
                            <a:ext cx="167951" cy="145998"/>
                          </a:xfrm>
                          <a:prstGeom prst="ellipse">
                            <a:avLst/>
                          </a:prstGeom>
                          <a:solidFill>
                            <a:srgbClr val="FE6EAC"/>
                          </a:solidFill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p:spPr>
                        <p:style>
                          <a:lnRef idx="1">
                            <a:schemeClr val="accent5"/>
                          </a:lnRef>
                          <a:fillRef idx="3">
                            <a:schemeClr val="accent5"/>
                          </a:fillRef>
                          <a:effectRef idx="2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7" name="Oval 26">
                            <a:extLst>
                              <a:ext uri="{FF2B5EF4-FFF2-40B4-BE49-F238E27FC236}">
                                <a16:creationId xmlns:a16="http://schemas.microsoft.com/office/drawing/2014/main" id="{AAFEA2CC-F510-9A91-269E-804313804D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04257">
                            <a:off x="7161209" y="3797027"/>
                            <a:ext cx="167951" cy="145998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19050">
                            <a:solidFill>
                              <a:srgbClr val="000000">
                                <a:alpha val="40000"/>
                              </a:srgbClr>
                            </a:solidFill>
                          </a:ln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p:spPr>
                        <p:style>
                          <a:lnRef idx="1">
                            <a:schemeClr val="accent5"/>
                          </a:lnRef>
                          <a:fillRef idx="3">
                            <a:schemeClr val="accent5"/>
                          </a:fillRef>
                          <a:effectRef idx="2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8" name="Oval 27">
                            <a:extLst>
                              <a:ext uri="{FF2B5EF4-FFF2-40B4-BE49-F238E27FC236}">
                                <a16:creationId xmlns:a16="http://schemas.microsoft.com/office/drawing/2014/main" id="{B0E7D2CA-3241-0BCF-C205-3F8645AA53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68953" y="2275218"/>
                            <a:ext cx="167951" cy="145998"/>
                          </a:xfrm>
                          <a:prstGeom prst="ellipse">
                            <a:avLst/>
                          </a:prstGeom>
                          <a:solidFill>
                            <a:schemeClr val="bg2">
                              <a:lumMod val="75000"/>
                            </a:schemeClr>
                          </a:solidFill>
                          <a:ln w="19050">
                            <a:solidFill>
                              <a:srgbClr val="000000">
                                <a:alpha val="40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5"/>
                          </a:lnRef>
                          <a:fillRef idx="3">
                            <a:schemeClr val="accent5"/>
                          </a:fillRef>
                          <a:effectRef idx="2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9" name="Oval 28">
                            <a:extLst>
                              <a:ext uri="{FF2B5EF4-FFF2-40B4-BE49-F238E27FC236}">
                                <a16:creationId xmlns:a16="http://schemas.microsoft.com/office/drawing/2014/main" id="{46956A03-796F-B9FF-A33D-9D649A862B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366100">
                            <a:off x="7297959" y="3079731"/>
                            <a:ext cx="167951" cy="145998"/>
                          </a:xfrm>
                          <a:prstGeom prst="ellipse">
                            <a:avLst/>
                          </a:prstGeom>
                          <a:solidFill>
                            <a:srgbClr val="18CECA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p:spPr>
                        <p:style>
                          <a:lnRef idx="1">
                            <a:schemeClr val="accent5"/>
                          </a:lnRef>
                          <a:fillRef idx="3">
                            <a:schemeClr val="accent5"/>
                          </a:fillRef>
                          <a:effectRef idx="2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30" name="Oval 29">
                            <a:extLst>
                              <a:ext uri="{FF2B5EF4-FFF2-40B4-BE49-F238E27FC236}">
                                <a16:creationId xmlns:a16="http://schemas.microsoft.com/office/drawing/2014/main" id="{F8336BE2-614B-1403-179D-0A1D03D08C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01893" y="3016297"/>
                            <a:ext cx="167951" cy="145998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19050">
                            <a:solidFill>
                              <a:srgbClr val="000000">
                                <a:alpha val="40000"/>
                              </a:srgbClr>
                            </a:solidFill>
                          </a:ln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p:spPr>
                        <p:style>
                          <a:lnRef idx="1">
                            <a:schemeClr val="accent5"/>
                          </a:lnRef>
                          <a:fillRef idx="3">
                            <a:schemeClr val="accent5"/>
                          </a:fillRef>
                          <a:effectRef idx="2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31" name="Oval 30">
                            <a:extLst>
                              <a:ext uri="{FF2B5EF4-FFF2-40B4-BE49-F238E27FC236}">
                                <a16:creationId xmlns:a16="http://schemas.microsoft.com/office/drawing/2014/main" id="{5C5C1F36-EEF8-FDBA-199D-D097027795D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67880" y="2199366"/>
                            <a:ext cx="167951" cy="145998"/>
                          </a:xfrm>
                          <a:prstGeom prst="ellipse">
                            <a:avLst/>
                          </a:prstGeom>
                          <a:solidFill>
                            <a:schemeClr val="bg2">
                              <a:lumMod val="75000"/>
                            </a:schemeClr>
                          </a:solidFill>
                          <a:ln w="19050">
                            <a:solidFill>
                              <a:srgbClr val="000000">
                                <a:alpha val="40000"/>
                              </a:srgbClr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5"/>
                          </a:lnRef>
                          <a:fillRef idx="3">
                            <a:schemeClr val="accent5"/>
                          </a:fillRef>
                          <a:effectRef idx="2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32" name="Oval 31">
                            <a:extLst>
                              <a:ext uri="{FF2B5EF4-FFF2-40B4-BE49-F238E27FC236}">
                                <a16:creationId xmlns:a16="http://schemas.microsoft.com/office/drawing/2014/main" id="{DD4737E9-B37B-37BC-F48F-4C6E920026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36945" y="3518937"/>
                            <a:ext cx="167951" cy="145998"/>
                          </a:xfrm>
                          <a:prstGeom prst="ellipse">
                            <a:avLst/>
                          </a:prstGeom>
                          <a:solidFill>
                            <a:schemeClr val="bg2">
                              <a:lumMod val="75000"/>
                            </a:schemeClr>
                          </a:solidFill>
                          <a:ln w="19050">
                            <a:solidFill>
                              <a:srgbClr val="000000">
                                <a:alpha val="40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5"/>
                          </a:lnRef>
                          <a:fillRef idx="3">
                            <a:schemeClr val="accent5"/>
                          </a:fillRef>
                          <a:effectRef idx="2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4" name="Oval 23">
                          <a:extLst>
                            <a:ext uri="{FF2B5EF4-FFF2-40B4-BE49-F238E27FC236}">
                              <a16:creationId xmlns:a16="http://schemas.microsoft.com/office/drawing/2014/main" id="{2E5D7EE6-50FA-7045-CF18-C38B2C24B7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33519">
                          <a:off x="10104075" y="1749663"/>
                          <a:ext cx="189462" cy="164415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  <a:ln w="19050">
                          <a:solidFill>
                            <a:srgbClr val="000000">
                              <a:alpha val="40000"/>
                            </a:srgbClr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" name="Oval 24">
                          <a:extLst>
                            <a:ext uri="{FF2B5EF4-FFF2-40B4-BE49-F238E27FC236}">
                              <a16:creationId xmlns:a16="http://schemas.microsoft.com/office/drawing/2014/main" id="{7B02154B-0D36-9C5F-691C-00C9C53F05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81847" y="2337602"/>
                          <a:ext cx="189463" cy="164415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 w="19050">
                          <a:solidFill>
                            <a:srgbClr val="000000">
                              <a:alpha val="40000"/>
                            </a:srgbClr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3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" name="Oval 19">
                        <a:extLst>
                          <a:ext uri="{FF2B5EF4-FFF2-40B4-BE49-F238E27FC236}">
                            <a16:creationId xmlns:a16="http://schemas.microsoft.com/office/drawing/2014/main" id="{B41F43C5-96B6-CFFC-58BD-6A101A14DE97}"/>
                          </a:ext>
                        </a:extLst>
                      </p:cNvPr>
                      <p:cNvSpPr/>
                      <p:nvPr/>
                    </p:nvSpPr>
                    <p:spPr>
                      <a:xfrm rot="20662724">
                        <a:off x="2096011" y="987789"/>
                        <a:ext cx="171251" cy="148611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000000">
                            <a:alpha val="40000"/>
                          </a:srgbClr>
                        </a:solidFill>
                      </a:ln>
                      <a:effectLst/>
                    </p:spPr>
                    <p:style>
                      <a:lnRef idx="1">
                        <a:schemeClr val="accent5"/>
                      </a:lnRef>
                      <a:fillRef idx="3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FF0A3F19-E0C5-8F6E-07B7-D2FBDE7C4FDB}"/>
                          </a:ext>
                        </a:extLst>
                      </p:cNvPr>
                      <p:cNvSpPr/>
                      <p:nvPr/>
                    </p:nvSpPr>
                    <p:spPr>
                      <a:xfrm rot="20213692">
                        <a:off x="3251579" y="1934513"/>
                        <a:ext cx="171251" cy="148611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000000">
                            <a:alpha val="40000"/>
                          </a:srgbClr>
                        </a:solidFill>
                      </a:ln>
                      <a:effectLst>
                        <a:glow rad="101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1">
                        <a:schemeClr val="accent5"/>
                      </a:lnRef>
                      <a:fillRef idx="3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BEE00D00-A054-9F8C-613E-242A70D5B1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43233" y="1015992"/>
                        <a:ext cx="171251" cy="148611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19050">
                        <a:solidFill>
                          <a:srgbClr val="000000">
                            <a:alpha val="40000"/>
                          </a:srgbClr>
                        </a:solidFill>
                      </a:ln>
                      <a:effectLst/>
                    </p:spPr>
                    <p:style>
                      <a:lnRef idx="1">
                        <a:schemeClr val="accent5"/>
                      </a:lnRef>
                      <a:fillRef idx="3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3CFE72E-A541-B736-6493-D7482A1733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3217" y="5523125"/>
                    <a:ext cx="524668" cy="250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Pull</a:t>
                    </a:r>
                  </a:p>
                </p:txBody>
              </p:sp>
            </p:grpSp>
          </p:grp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D94DAAA-F4AB-FBF6-BD23-D19EED82B301}"/>
                </a:ext>
              </a:extLst>
            </p:cNvPr>
            <p:cNvSpPr/>
            <p:nvPr/>
          </p:nvSpPr>
          <p:spPr>
            <a:xfrm rot="16200000">
              <a:off x="8329923" y="3520033"/>
              <a:ext cx="776000" cy="1637768"/>
            </a:xfrm>
            <a:prstGeom prst="roundRect">
              <a:avLst/>
            </a:prstGeom>
            <a:solidFill>
              <a:srgbClr val="E6AF00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A171EF-7CEB-FBB6-B26E-D64E779E5E7F}"/>
                </a:ext>
              </a:extLst>
            </p:cNvPr>
            <p:cNvSpPr/>
            <p:nvPr/>
          </p:nvSpPr>
          <p:spPr>
            <a:xfrm>
              <a:off x="8160624" y="4060735"/>
              <a:ext cx="1151413" cy="568541"/>
            </a:xfrm>
            <a:prstGeom prst="rect">
              <a:avLst/>
            </a:prstGeom>
            <a:solidFill>
              <a:srgbClr val="E6AF00"/>
            </a:solidFill>
            <a:ln>
              <a:noFill/>
            </a:ln>
            <a:effectLst>
              <a:glow>
                <a:schemeClr val="bg1">
                  <a:alpha val="9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n-US" sz="1400">
                  <a:ln w="0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355600">
                      <a:schemeClr val="bg1">
                        <a:alpha val="8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Constrain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7F21257-8194-657F-C57F-9FAA12FFAE82}"/>
                </a:ext>
              </a:extLst>
            </p:cNvPr>
            <p:cNvSpPr/>
            <p:nvPr/>
          </p:nvSpPr>
          <p:spPr>
            <a:xfrm>
              <a:off x="10449949" y="4562417"/>
              <a:ext cx="140420" cy="1289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000000">
                  <a:alpha val="40000"/>
                </a:srgb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7ADDBA8-7FFC-12D2-CAFF-DE0BF9DA5182}"/>
                </a:ext>
              </a:extLst>
            </p:cNvPr>
            <p:cNvSpPr/>
            <p:nvPr/>
          </p:nvSpPr>
          <p:spPr>
            <a:xfrm>
              <a:off x="10574312" y="4894200"/>
              <a:ext cx="140420" cy="1289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000000">
                  <a:alpha val="40000"/>
                </a:srgb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A06CA49-6728-D362-4151-78FC4057AD28}"/>
                </a:ext>
              </a:extLst>
            </p:cNvPr>
            <p:cNvCxnSpPr>
              <a:cxnSpLocks/>
            </p:cNvCxnSpPr>
            <p:nvPr/>
          </p:nvCxnSpPr>
          <p:spPr>
            <a:xfrm>
              <a:off x="8717923" y="3673965"/>
              <a:ext cx="0" cy="239494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60939B0-0F2F-301B-D84A-996BD0B02874}"/>
                </a:ext>
              </a:extLst>
            </p:cNvPr>
            <p:cNvGrpSpPr/>
            <p:nvPr/>
          </p:nvGrpSpPr>
          <p:grpSpPr>
            <a:xfrm>
              <a:off x="7777190" y="4989558"/>
              <a:ext cx="2367720" cy="495268"/>
              <a:chOff x="9834961" y="6200173"/>
              <a:chExt cx="2367720" cy="49526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278F198-0932-DD9D-8C71-0A996CC0CFC8}"/>
                  </a:ext>
                </a:extLst>
              </p:cNvPr>
              <p:cNvGrpSpPr/>
              <p:nvPr/>
            </p:nvGrpSpPr>
            <p:grpSpPr>
              <a:xfrm>
                <a:off x="9834961" y="6200173"/>
                <a:ext cx="2367720" cy="463752"/>
                <a:chOff x="7942658" y="70101"/>
                <a:chExt cx="2367720" cy="463752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A0A5EE8-FB01-CCE8-2C34-EA5C0A5504E0}"/>
                    </a:ext>
                  </a:extLst>
                </p:cNvPr>
                <p:cNvSpPr txBox="1"/>
                <p:nvPr/>
              </p:nvSpPr>
              <p:spPr>
                <a:xfrm>
                  <a:off x="8023969" y="70101"/>
                  <a:ext cx="228640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000" dirty="0"/>
                    <a:t>Constrained Target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7D2371-717A-EE7C-9595-D3F9E0F7591A}"/>
                    </a:ext>
                  </a:extLst>
                </p:cNvPr>
                <p:cNvSpPr txBox="1"/>
                <p:nvPr/>
              </p:nvSpPr>
              <p:spPr>
                <a:xfrm>
                  <a:off x="7942658" y="287632"/>
                  <a:ext cx="228640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000" dirty="0"/>
                    <a:t>Random Target</a:t>
                  </a:r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1F0AB0E-C9E3-6C60-7D65-D13D73458B31}"/>
                  </a:ext>
                </a:extLst>
              </p:cNvPr>
              <p:cNvSpPr/>
              <p:nvPr/>
            </p:nvSpPr>
            <p:spPr>
              <a:xfrm>
                <a:off x="10330205" y="6269464"/>
                <a:ext cx="128016" cy="128937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C71142B-D2B4-83AF-7DBA-917F805BE065}"/>
                  </a:ext>
                </a:extLst>
              </p:cNvPr>
              <p:cNvSpPr/>
              <p:nvPr/>
            </p:nvSpPr>
            <p:spPr>
              <a:xfrm>
                <a:off x="10333961" y="6486995"/>
                <a:ext cx="128016" cy="12893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000000">
                    <a:alpha val="40000"/>
                  </a:srgb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16E7C6B-09FC-CA71-A08D-185720E78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23154" y="6446394"/>
                <a:ext cx="226910" cy="24904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403AABC-6C98-9CF6-C0C1-02BB605DF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4915" y="6234030"/>
                <a:ext cx="189284" cy="201114"/>
              </a:xfrm>
              <a:prstGeom prst="rect">
                <a:avLst/>
              </a:prstGeom>
            </p:spPr>
          </p:pic>
        </p:grpSp>
        <p:sp>
          <p:nvSpPr>
            <p:cNvPr id="46" name="Flowchart: Off-page Connector 144">
              <a:extLst>
                <a:ext uri="{FF2B5EF4-FFF2-40B4-BE49-F238E27FC236}">
                  <a16:creationId xmlns:a16="http://schemas.microsoft.com/office/drawing/2014/main" id="{6A121B2A-34E0-DB4D-7C0A-A841BAF9400D}"/>
                </a:ext>
              </a:extLst>
            </p:cNvPr>
            <p:cNvSpPr/>
            <p:nvPr/>
          </p:nvSpPr>
          <p:spPr>
            <a:xfrm rot="5400000">
              <a:off x="10558901" y="2474742"/>
              <a:ext cx="393799" cy="1439595"/>
            </a:xfrm>
            <a:prstGeom prst="roundRect">
              <a:avLst/>
            </a:prstGeom>
            <a:solidFill>
              <a:srgbClr val="75DEFF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47" name="Flowchart: Off-page Connector 144">
              <a:extLst>
                <a:ext uri="{FF2B5EF4-FFF2-40B4-BE49-F238E27FC236}">
                  <a16:creationId xmlns:a16="http://schemas.microsoft.com/office/drawing/2014/main" id="{342CBE97-C322-1593-56A6-EC3389281B41}"/>
                </a:ext>
              </a:extLst>
            </p:cNvPr>
            <p:cNvSpPr/>
            <p:nvPr/>
          </p:nvSpPr>
          <p:spPr>
            <a:xfrm rot="5400000">
              <a:off x="7751271" y="2463453"/>
              <a:ext cx="393799" cy="1461242"/>
            </a:xfrm>
            <a:prstGeom prst="roundRect">
              <a:avLst/>
            </a:prstGeom>
            <a:solidFill>
              <a:srgbClr val="FE98C4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48" name="Flowchart: Off-page Connector 144">
              <a:extLst>
                <a:ext uri="{FF2B5EF4-FFF2-40B4-BE49-F238E27FC236}">
                  <a16:creationId xmlns:a16="http://schemas.microsoft.com/office/drawing/2014/main" id="{48FEAC75-072D-21DE-6B57-0203C86E1452}"/>
                </a:ext>
              </a:extLst>
            </p:cNvPr>
            <p:cNvSpPr/>
            <p:nvPr/>
          </p:nvSpPr>
          <p:spPr>
            <a:xfrm rot="5400000">
              <a:off x="9162202" y="2645346"/>
              <a:ext cx="393799" cy="109785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79822CA-E569-931D-7BF3-837E86AB8319}"/>
                    </a:ext>
                  </a:extLst>
                </p:cNvPr>
                <p:cNvSpPr/>
                <p:nvPr/>
              </p:nvSpPr>
              <p:spPr>
                <a:xfrm>
                  <a:off x="10071942" y="3056674"/>
                  <a:ext cx="1379374" cy="291751"/>
                </a:xfrm>
                <a:prstGeom prst="rect">
                  <a:avLst/>
                </a:prstGeom>
                <a:solidFill>
                  <a:srgbClr val="75DEFF"/>
                </a:solidFill>
                <a:ln>
                  <a:noFill/>
                </a:ln>
                <a:effectLst>
                  <a:glow>
                    <a:schemeClr val="bg1">
                      <a:alpha val="99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prstMaterial="softEdge"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n w="0">
                                <a:noFill/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139700">
                                  <a:schemeClr val="bg1">
                                    <a:alpha val="81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n w="0">
                                <a:noFill/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139700">
                                  <a:schemeClr val="bg1">
                                    <a:alpha val="81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1200" b="0" i="1" smtClean="0">
                              <a:ln w="0">
                                <a:noFill/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139700">
                                  <a:schemeClr val="bg1">
                                    <a:alpha val="81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𝑟𝑑</m:t>
                          </m:r>
                        </m:sup>
                      </m:sSup>
                    </m:oMath>
                  </a14:m>
                  <a:r>
                    <a:rPr lang="en-US" sz="1200">
                      <a:ln w="0">
                        <a:noFill/>
                        <a:prstDash val="solid"/>
                      </a:ln>
                      <a:solidFill>
                        <a:schemeClr val="tx1"/>
                      </a:solidFill>
                      <a:effectLst>
                        <a:glow rad="139700">
                          <a:schemeClr val="bg1">
                            <a:alpha val="81000"/>
                          </a:schemeClr>
                        </a:glo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augmentation</a:t>
                  </a: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79822CA-E569-931D-7BF3-837E86AB8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942" y="3056674"/>
                  <a:ext cx="1379374" cy="291751"/>
                </a:xfrm>
                <a:prstGeom prst="rect">
                  <a:avLst/>
                </a:prstGeom>
                <a:blipFill>
                  <a:blip r:embed="rId6"/>
                  <a:stretch>
                    <a:fillRect l="-442" t="-12500" r="-3540" b="-27083"/>
                  </a:stretch>
                </a:blipFill>
                <a:ln>
                  <a:noFill/>
                </a:ln>
                <a:effectLst>
                  <a:glow>
                    <a:schemeClr val="bg1">
                      <a:alpha val="99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A67D829-5B68-5F12-3116-A561D0D66C05}"/>
                </a:ext>
              </a:extLst>
            </p:cNvPr>
            <p:cNvSpPr/>
            <p:nvPr/>
          </p:nvSpPr>
          <p:spPr>
            <a:xfrm>
              <a:off x="7254976" y="3061460"/>
              <a:ext cx="1386389" cy="265228"/>
            </a:xfrm>
            <a:prstGeom prst="rect">
              <a:avLst/>
            </a:prstGeom>
            <a:solidFill>
              <a:srgbClr val="FE98C4"/>
            </a:solidFill>
            <a:ln>
              <a:noFill/>
            </a:ln>
            <a:effectLst>
              <a:glow>
                <a:schemeClr val="bg1">
                  <a:alpha val="9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n-US" sz="1200">
                  <a:ln w="0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chemeClr val="bg1">
                        <a:alpha val="81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Pseudo-Labels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42AC552-C7B8-D9A5-98DD-19DC22B4F7A6}"/>
                </a:ext>
              </a:extLst>
            </p:cNvPr>
            <p:cNvSpPr/>
            <p:nvPr/>
          </p:nvSpPr>
          <p:spPr>
            <a:xfrm>
              <a:off x="8865074" y="3048397"/>
              <a:ext cx="990164" cy="291751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  <a:effectLst>
              <a:glow>
                <a:schemeClr val="bg1">
                  <a:alpha val="9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n-US" sz="1200">
                  <a:ln w="0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chemeClr val="bg1">
                        <a:alpha val="81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Labels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C00795E-0C96-C249-5690-77547373034D}"/>
                </a:ext>
              </a:extLst>
            </p:cNvPr>
            <p:cNvGrpSpPr/>
            <p:nvPr/>
          </p:nvGrpSpPr>
          <p:grpSpPr>
            <a:xfrm>
              <a:off x="5657691" y="3657901"/>
              <a:ext cx="1680330" cy="1625851"/>
              <a:chOff x="8599956" y="1779610"/>
              <a:chExt cx="1680330" cy="162585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D5041E2-DD56-F639-E6CC-4EC473F83736}"/>
                  </a:ext>
                </a:extLst>
              </p:cNvPr>
              <p:cNvCxnSpPr>
                <a:cxnSpLocks/>
                <a:stCxn id="72" idx="5"/>
                <a:endCxn id="79" idx="2"/>
              </p:cNvCxnSpPr>
              <p:nvPr/>
            </p:nvCxnSpPr>
            <p:spPr>
              <a:xfrm>
                <a:off x="9185219" y="2619980"/>
                <a:ext cx="154848" cy="8753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DC9335-8672-7490-75EC-711CF3A3C410}"/>
                  </a:ext>
                </a:extLst>
              </p:cNvPr>
              <p:cNvCxnSpPr>
                <a:cxnSpLocks/>
                <a:stCxn id="68" idx="5"/>
                <a:endCxn id="79" idx="1"/>
              </p:cNvCxnSpPr>
              <p:nvPr/>
            </p:nvCxnSpPr>
            <p:spPr>
              <a:xfrm>
                <a:off x="8728637" y="2243067"/>
                <a:ext cx="631994" cy="41886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4475234-F4F2-B02A-85AD-B1B55B4674BC}"/>
                  </a:ext>
                </a:extLst>
              </p:cNvPr>
              <p:cNvCxnSpPr>
                <a:cxnSpLocks/>
                <a:stCxn id="75" idx="7"/>
                <a:endCxn id="79" idx="3"/>
              </p:cNvCxnSpPr>
              <p:nvPr/>
            </p:nvCxnSpPr>
            <p:spPr>
              <a:xfrm flipV="1">
                <a:off x="8847970" y="2753105"/>
                <a:ext cx="512661" cy="247021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5F36237-CBC9-B300-6C9F-4BA592347305}"/>
                  </a:ext>
                </a:extLst>
              </p:cNvPr>
              <p:cNvCxnSpPr>
                <a:cxnSpLocks/>
                <a:stCxn id="81" idx="5"/>
                <a:endCxn id="79" idx="0"/>
              </p:cNvCxnSpPr>
              <p:nvPr/>
            </p:nvCxnSpPr>
            <p:spPr>
              <a:xfrm>
                <a:off x="9081083" y="1990193"/>
                <a:ext cx="329194" cy="652857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220B62E-FA21-27C0-60F2-FFE9F1EBC898}"/>
                  </a:ext>
                </a:extLst>
              </p:cNvPr>
              <p:cNvCxnSpPr>
                <a:cxnSpLocks/>
                <a:stCxn id="79" idx="4"/>
                <a:endCxn id="77" idx="0"/>
              </p:cNvCxnSpPr>
              <p:nvPr/>
            </p:nvCxnSpPr>
            <p:spPr>
              <a:xfrm flipH="1">
                <a:off x="9311209" y="2771987"/>
                <a:ext cx="99068" cy="506371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982181C-755F-D3E5-9578-AA5D16C7F1B2}"/>
                  </a:ext>
                </a:extLst>
              </p:cNvPr>
              <p:cNvCxnSpPr>
                <a:cxnSpLocks/>
                <a:stCxn id="70" idx="1"/>
                <a:endCxn id="79" idx="5"/>
              </p:cNvCxnSpPr>
              <p:nvPr/>
            </p:nvCxnSpPr>
            <p:spPr>
              <a:xfrm flipH="1" flipV="1">
                <a:off x="9459923" y="2753105"/>
                <a:ext cx="127998" cy="21735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979DBF8-365B-F189-7581-59AD36A10DA5}"/>
                  </a:ext>
                </a:extLst>
              </p:cNvPr>
              <p:cNvCxnSpPr>
                <a:cxnSpLocks/>
                <a:stCxn id="79" idx="5"/>
                <a:endCxn id="82" idx="1"/>
              </p:cNvCxnSpPr>
              <p:nvPr/>
            </p:nvCxnSpPr>
            <p:spPr>
              <a:xfrm>
                <a:off x="9459923" y="2753105"/>
                <a:ext cx="510479" cy="3074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7BBBA6-56A5-2EE4-4E7F-26B2F7C06655}"/>
                  </a:ext>
                </a:extLst>
              </p:cNvPr>
              <p:cNvCxnSpPr>
                <a:cxnSpLocks/>
                <a:stCxn id="79" idx="6"/>
                <a:endCxn id="74" idx="2"/>
              </p:cNvCxnSpPr>
              <p:nvPr/>
            </p:nvCxnSpPr>
            <p:spPr>
              <a:xfrm flipV="1">
                <a:off x="9480487" y="2575337"/>
                <a:ext cx="660275" cy="13218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6B0208B-1F7D-11BF-AB17-C0FE4541B395}"/>
                  </a:ext>
                </a:extLst>
              </p:cNvPr>
              <p:cNvCxnSpPr>
                <a:cxnSpLocks/>
                <a:stCxn id="79" idx="7"/>
                <a:endCxn id="71" idx="3"/>
              </p:cNvCxnSpPr>
              <p:nvPr/>
            </p:nvCxnSpPr>
            <p:spPr>
              <a:xfrm flipV="1">
                <a:off x="9459923" y="2269115"/>
                <a:ext cx="585373" cy="392817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9F3AC9C-CE8D-2D6B-6DD2-993144C83F82}"/>
                  </a:ext>
                </a:extLst>
              </p:cNvPr>
              <p:cNvCxnSpPr>
                <a:cxnSpLocks/>
                <a:stCxn id="79" idx="7"/>
                <a:endCxn id="78" idx="3"/>
              </p:cNvCxnSpPr>
              <p:nvPr/>
            </p:nvCxnSpPr>
            <p:spPr>
              <a:xfrm flipV="1">
                <a:off x="9459923" y="2051227"/>
                <a:ext cx="471304" cy="61070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6B62535-476A-49E7-D8F7-FF72BCBDF2F0}"/>
                  </a:ext>
                </a:extLst>
              </p:cNvPr>
              <p:cNvCxnSpPr>
                <a:cxnSpLocks/>
                <a:stCxn id="79" idx="0"/>
                <a:endCxn id="66" idx="4"/>
              </p:cNvCxnSpPr>
              <p:nvPr/>
            </p:nvCxnSpPr>
            <p:spPr>
              <a:xfrm flipV="1">
                <a:off x="9410277" y="1907102"/>
                <a:ext cx="161608" cy="73594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0892880-B0CD-EA38-7551-47E9B46A385B}"/>
                  </a:ext>
                </a:extLst>
              </p:cNvPr>
              <p:cNvCxnSpPr>
                <a:cxnSpLocks/>
                <a:stCxn id="80" idx="6"/>
                <a:endCxn id="79" idx="2"/>
              </p:cNvCxnSpPr>
              <p:nvPr/>
            </p:nvCxnSpPr>
            <p:spPr>
              <a:xfrm>
                <a:off x="8898521" y="2651497"/>
                <a:ext cx="441546" cy="5602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A56E555-7F05-B961-C01B-C744D6691E0E}"/>
                  </a:ext>
                </a:extLst>
              </p:cNvPr>
              <p:cNvCxnSpPr>
                <a:cxnSpLocks/>
                <a:stCxn id="79" idx="3"/>
                <a:endCxn id="69" idx="7"/>
              </p:cNvCxnSpPr>
              <p:nvPr/>
            </p:nvCxnSpPr>
            <p:spPr>
              <a:xfrm flipH="1">
                <a:off x="9295450" y="2753105"/>
                <a:ext cx="65181" cy="9760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  <a:alpha val="75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8A0316-9417-6B0E-6C0D-EACF39273E50}"/>
                  </a:ext>
                </a:extLst>
              </p:cNvPr>
              <p:cNvSpPr/>
              <p:nvPr/>
            </p:nvSpPr>
            <p:spPr>
              <a:xfrm rot="729169">
                <a:off x="9515247" y="1779610"/>
                <a:ext cx="140420" cy="128937"/>
              </a:xfrm>
              <a:prstGeom prst="ellipse">
                <a:avLst/>
              </a:prstGeom>
              <a:solidFill>
                <a:srgbClr val="AFABAB"/>
              </a:solidFill>
              <a:ln w="19050">
                <a:solidFill>
                  <a:srgbClr val="000000">
                    <a:alpha val="40000"/>
                  </a:srgb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5D521AB-E732-BD17-9404-C7E9168E8C5A}"/>
                  </a:ext>
                </a:extLst>
              </p:cNvPr>
              <p:cNvGrpSpPr/>
              <p:nvPr/>
            </p:nvGrpSpPr>
            <p:grpSpPr>
              <a:xfrm>
                <a:off x="8715208" y="1865562"/>
                <a:ext cx="1565078" cy="1539899"/>
                <a:chOff x="8181847" y="941049"/>
                <a:chExt cx="2111690" cy="1963619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63ACD351-7573-8B93-61D9-DF84BE70F862}"/>
                    </a:ext>
                  </a:extLst>
                </p:cNvPr>
                <p:cNvGrpSpPr/>
                <p:nvPr/>
              </p:nvGrpSpPr>
              <p:grpSpPr>
                <a:xfrm>
                  <a:off x="8239720" y="941049"/>
                  <a:ext cx="1808321" cy="1963619"/>
                  <a:chOff x="6601893" y="2199366"/>
                  <a:chExt cx="1603003" cy="1743659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784539DA-BB74-521B-033F-0430C83D4CAA}"/>
                      </a:ext>
                    </a:extLst>
                  </p:cNvPr>
                  <p:cNvSpPr/>
                  <p:nvPr/>
                </p:nvSpPr>
                <p:spPr>
                  <a:xfrm>
                    <a:off x="7801010" y="2839054"/>
                    <a:ext cx="167951" cy="145998"/>
                  </a:xfrm>
                  <a:prstGeom prst="ellipse">
                    <a:avLst/>
                  </a:prstGeom>
                  <a:solidFill>
                    <a:srgbClr val="FE6EAC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CF4B4201-10C3-2502-3EC9-18EB5ED53ED8}"/>
                      </a:ext>
                    </a:extLst>
                  </p:cNvPr>
                  <p:cNvSpPr/>
                  <p:nvPr/>
                </p:nvSpPr>
                <p:spPr>
                  <a:xfrm rot="821871">
                    <a:off x="7161209" y="3797027"/>
                    <a:ext cx="167951" cy="145998"/>
                  </a:xfrm>
                  <a:prstGeom prst="ellipse">
                    <a:avLst/>
                  </a:prstGeom>
                  <a:solidFill>
                    <a:srgbClr val="AFABAB"/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5D43F1DF-9F63-B8CC-EB21-DDEC12BB1A28}"/>
                      </a:ext>
                    </a:extLst>
                  </p:cNvPr>
                  <p:cNvSpPr/>
                  <p:nvPr/>
                </p:nvSpPr>
                <p:spPr>
                  <a:xfrm rot="20941118">
                    <a:off x="7968953" y="2275218"/>
                    <a:ext cx="167951" cy="14599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CB349A28-703B-27F0-88A4-3230E482FC04}"/>
                      </a:ext>
                    </a:extLst>
                  </p:cNvPr>
                  <p:cNvSpPr/>
                  <p:nvPr/>
                </p:nvSpPr>
                <p:spPr>
                  <a:xfrm>
                    <a:off x="7297959" y="3079732"/>
                    <a:ext cx="167951" cy="145998"/>
                  </a:xfrm>
                  <a:prstGeom prst="ellipse">
                    <a:avLst/>
                  </a:prstGeom>
                  <a:solidFill>
                    <a:srgbClr val="18CECA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92F14E08-9963-D7EC-839F-C5B7181334E7}"/>
                      </a:ext>
                    </a:extLst>
                  </p:cNvPr>
                  <p:cNvSpPr/>
                  <p:nvPr/>
                </p:nvSpPr>
                <p:spPr>
                  <a:xfrm>
                    <a:off x="6601893" y="3016297"/>
                    <a:ext cx="167951" cy="145998"/>
                  </a:xfrm>
                  <a:prstGeom prst="ellipse">
                    <a:avLst/>
                  </a:prstGeom>
                  <a:solidFill>
                    <a:srgbClr val="AFABAB"/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ABFA2CBF-1176-1D26-ABCB-01032B8E7E9B}"/>
                      </a:ext>
                    </a:extLst>
                  </p:cNvPr>
                  <p:cNvSpPr/>
                  <p:nvPr/>
                </p:nvSpPr>
                <p:spPr>
                  <a:xfrm rot="1238644">
                    <a:off x="6867880" y="2199366"/>
                    <a:ext cx="167951" cy="14599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16D0495A-9465-9C87-9D00-BBB92F766797}"/>
                      </a:ext>
                    </a:extLst>
                  </p:cNvPr>
                  <p:cNvSpPr/>
                  <p:nvPr/>
                </p:nvSpPr>
                <p:spPr>
                  <a:xfrm rot="20911295">
                    <a:off x="8036945" y="3518937"/>
                    <a:ext cx="167951" cy="14599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rgbClr val="000000">
                        <a:alpha val="40000"/>
                      </a:srgbClr>
                    </a:solidFill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AC54690B-D886-18B0-723A-C87BCFFD8924}"/>
                    </a:ext>
                  </a:extLst>
                </p:cNvPr>
                <p:cNvSpPr/>
                <p:nvPr/>
              </p:nvSpPr>
              <p:spPr>
                <a:xfrm rot="21050317">
                  <a:off x="10104075" y="1749663"/>
                  <a:ext cx="189462" cy="164415"/>
                </a:xfrm>
                <a:prstGeom prst="ellipse">
                  <a:avLst/>
                </a:prstGeom>
                <a:solidFill>
                  <a:srgbClr val="AFABAB"/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1470257D-3893-4A0C-5970-A05DDB3D52B8}"/>
                    </a:ext>
                  </a:extLst>
                </p:cNvPr>
                <p:cNvSpPr/>
                <p:nvPr/>
              </p:nvSpPr>
              <p:spPr>
                <a:xfrm rot="1241624">
                  <a:off x="8181847" y="2337601"/>
                  <a:ext cx="189462" cy="164415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rgbClr val="000000">
                      <a:alpha val="40000"/>
                    </a:srgbClr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03035B6-4838-ABE1-A74F-E3A42BBE6B34}"/>
                  </a:ext>
                </a:extLst>
              </p:cNvPr>
              <p:cNvSpPr/>
              <p:nvPr/>
            </p:nvSpPr>
            <p:spPr>
              <a:xfrm rot="20836224">
                <a:off x="8599956" y="2145072"/>
                <a:ext cx="140420" cy="128937"/>
              </a:xfrm>
              <a:prstGeom prst="ellipse">
                <a:avLst/>
              </a:prstGeom>
              <a:solidFill>
                <a:srgbClr val="AFABAB"/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8FEE066-2A16-8CC2-6B51-E25E24DEF81C}"/>
                  </a:ext>
                </a:extLst>
              </p:cNvPr>
              <p:cNvSpPr/>
              <p:nvPr/>
            </p:nvSpPr>
            <p:spPr>
              <a:xfrm>
                <a:off x="9175594" y="2831826"/>
                <a:ext cx="140420" cy="12893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000000">
                    <a:alpha val="40000"/>
                  </a:srgb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6373E2C-4102-8232-258B-85800ED814BC}"/>
                  </a:ext>
                </a:extLst>
              </p:cNvPr>
              <p:cNvSpPr/>
              <p:nvPr/>
            </p:nvSpPr>
            <p:spPr>
              <a:xfrm rot="1273448">
                <a:off x="9547486" y="2966462"/>
                <a:ext cx="140420" cy="128937"/>
              </a:xfrm>
              <a:prstGeom prst="ellipse">
                <a:avLst/>
              </a:prstGeom>
              <a:solidFill>
                <a:srgbClr val="AFABAB"/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8CF372F-0569-A9B9-FE4F-AD8216EBAF22}"/>
                  </a:ext>
                </a:extLst>
              </p:cNvPr>
              <p:cNvSpPr/>
              <p:nvPr/>
            </p:nvSpPr>
            <p:spPr>
              <a:xfrm rot="670194">
                <a:off x="10032623" y="2169541"/>
                <a:ext cx="140420" cy="12893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33EF1FB-0048-979C-162A-EE4348A51E11}"/>
                  </a:ext>
                </a:extLst>
              </p:cNvPr>
              <p:cNvSpPr/>
              <p:nvPr/>
            </p:nvSpPr>
            <p:spPr>
              <a:xfrm rot="21014393">
                <a:off x="9058354" y="2519001"/>
                <a:ext cx="140420" cy="12893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rgbClr val="000000">
                    <a:alpha val="40000"/>
                  </a:srgb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D8BC67-8C9E-0944-5E46-0CCB0E7E40B2}"/>
                </a:ext>
              </a:extLst>
            </p:cNvPr>
            <p:cNvCxnSpPr>
              <a:cxnSpLocks/>
              <a:stCxn id="30" idx="6"/>
              <a:endCxn id="29" idx="2"/>
            </p:cNvCxnSpPr>
            <p:nvPr/>
          </p:nvCxnSpPr>
          <p:spPr>
            <a:xfrm>
              <a:off x="10303243" y="4706016"/>
              <a:ext cx="441944" cy="48559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25C0CC7-8C14-3E23-4CD1-66573C2C4C3D}"/>
                </a:ext>
              </a:extLst>
            </p:cNvPr>
            <p:cNvCxnSpPr>
              <a:cxnSpLocks/>
              <a:stCxn id="27" idx="0"/>
              <a:endCxn id="29" idx="4"/>
            </p:cNvCxnSpPr>
            <p:nvPr/>
          </p:nvCxnSpPr>
          <p:spPr>
            <a:xfrm flipV="1">
              <a:off x="10710088" y="4826141"/>
              <a:ext cx="98058" cy="505594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2085D6-E198-7B1B-487C-45B9D39F65EA}"/>
                </a:ext>
              </a:extLst>
            </p:cNvPr>
            <p:cNvCxnSpPr>
              <a:cxnSpLocks/>
              <a:stCxn id="21" idx="0"/>
              <a:endCxn id="29" idx="5"/>
            </p:cNvCxnSpPr>
            <p:nvPr/>
          </p:nvCxnSpPr>
          <p:spPr>
            <a:xfrm flipH="1" flipV="1">
              <a:off x="10859518" y="4812643"/>
              <a:ext cx="137601" cy="213509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1DC7601-1EFF-3D58-BF89-DA63E19EC2F4}"/>
                </a:ext>
              </a:extLst>
            </p:cNvPr>
            <p:cNvCxnSpPr>
              <a:cxnSpLocks/>
              <a:stCxn id="29" idx="1"/>
              <a:endCxn id="20" idx="5"/>
            </p:cNvCxnSpPr>
            <p:nvPr/>
          </p:nvCxnSpPr>
          <p:spPr>
            <a:xfrm flipH="1" flipV="1">
              <a:off x="10134977" y="4294594"/>
              <a:ext cx="635503" cy="416838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D0FEFA6-541C-C115-6658-18F1FB4F658A}"/>
                </a:ext>
              </a:extLst>
            </p:cNvPr>
            <p:cNvCxnSpPr>
              <a:cxnSpLocks/>
              <a:stCxn id="29" idx="0"/>
              <a:endCxn id="17" idx="4"/>
            </p:cNvCxnSpPr>
            <p:nvPr/>
          </p:nvCxnSpPr>
          <p:spPr>
            <a:xfrm flipV="1">
              <a:off x="10821852" y="3960104"/>
              <a:ext cx="149009" cy="737830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B30060D-B3A4-4FD3-BA4F-06C403F74873}"/>
                </a:ext>
              </a:extLst>
            </p:cNvPr>
            <p:cNvCxnSpPr>
              <a:cxnSpLocks/>
              <a:stCxn id="29" idx="6"/>
              <a:endCxn id="24" idx="3"/>
            </p:cNvCxnSpPr>
            <p:nvPr/>
          </p:nvCxnSpPr>
          <p:spPr>
            <a:xfrm flipV="1">
              <a:off x="10884811" y="4632690"/>
              <a:ext cx="664059" cy="136811"/>
            </a:xfrm>
            <a:prstGeom prst="line">
              <a:avLst/>
            </a:prstGeom>
            <a:ln w="19050">
              <a:solidFill>
                <a:schemeClr val="accent2">
                  <a:lumMod val="75000"/>
                  <a:alpha val="75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Left Brace 88">
              <a:extLst>
                <a:ext uri="{FF2B5EF4-FFF2-40B4-BE49-F238E27FC236}">
                  <a16:creationId xmlns:a16="http://schemas.microsoft.com/office/drawing/2014/main" id="{5CC45892-0D59-E3DA-E79E-3FC8F322809C}"/>
                </a:ext>
              </a:extLst>
            </p:cNvPr>
            <p:cNvSpPr/>
            <p:nvPr/>
          </p:nvSpPr>
          <p:spPr>
            <a:xfrm rot="16200000">
              <a:off x="9165703" y="1268658"/>
              <a:ext cx="355927" cy="4524282"/>
            </a:xfrm>
            <a:prstGeom prst="leftBrace">
              <a:avLst>
                <a:gd name="adj1" fmla="val 57324"/>
                <a:gd name="adj2" fmla="val 36198"/>
              </a:avLst>
            </a:prstGeom>
            <a:ln w="254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C5DF9E9-4983-E4C5-B60A-BDB679E12609}"/>
                </a:ext>
              </a:extLst>
            </p:cNvPr>
            <p:cNvSpPr txBox="1"/>
            <p:nvPr/>
          </p:nvSpPr>
          <p:spPr>
            <a:xfrm>
              <a:off x="7935838" y="2153946"/>
              <a:ext cx="2834641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>
                <a:lnSpc>
                  <a:spcPct val="150000"/>
                </a:lnSpc>
              </a:pPr>
              <a:r>
                <a:rPr lang="en-US" sz="1400" kern="1200">
                  <a:effectLst>
                    <a:glow rad="317500">
                      <a:schemeClr val="bg1">
                        <a:alpha val="73000"/>
                      </a:scheme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Source of Knowledge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18C2AA4-531A-0038-770E-C8F8FF2E6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0231" y="2551182"/>
              <a:ext cx="2834640" cy="12631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9E16CDE-EA65-F6E5-89A2-4783C6B3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55800" y="2551186"/>
              <a:ext cx="0" cy="137160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9AA3BB6-2F33-70D2-A442-CD626692B1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9101" y="2551186"/>
              <a:ext cx="0" cy="137160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9864698-38A3-BA13-1E14-2B31D02F29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8170" y="2551186"/>
              <a:ext cx="0" cy="137160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41312B0-3046-4636-E6B8-EDAA4B3ED03B}"/>
                </a:ext>
              </a:extLst>
            </p:cNvPr>
            <p:cNvSpPr txBox="1"/>
            <p:nvPr/>
          </p:nvSpPr>
          <p:spPr>
            <a:xfrm>
              <a:off x="10036002" y="2664401"/>
              <a:ext cx="1439595" cy="335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>
                <a:lnSpc>
                  <a:spcPct val="150000"/>
                </a:lnSpc>
              </a:pPr>
              <a:r>
                <a:rPr lang="en-US" sz="1200" kern="1200"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Self-Supervised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3647212-76CB-A145-883A-0C02F1478D39}"/>
                </a:ext>
              </a:extLst>
            </p:cNvPr>
            <p:cNvSpPr txBox="1"/>
            <p:nvPr/>
          </p:nvSpPr>
          <p:spPr>
            <a:xfrm>
              <a:off x="8806062" y="2651321"/>
              <a:ext cx="1101965" cy="335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>
                <a:lnSpc>
                  <a:spcPct val="150000"/>
                </a:lnSpc>
              </a:pPr>
              <a:r>
                <a:rPr lang="en-US" sz="1200" kern="1200"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Supervised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4201CBA-D310-42A3-1664-190F2F90DBA8}"/>
                </a:ext>
              </a:extLst>
            </p:cNvPr>
            <p:cNvSpPr txBox="1"/>
            <p:nvPr/>
          </p:nvSpPr>
          <p:spPr>
            <a:xfrm>
              <a:off x="7216845" y="2672938"/>
              <a:ext cx="1461242" cy="335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>
                <a:lnSpc>
                  <a:spcPct val="150000"/>
                </a:lnSpc>
              </a:pPr>
              <a:r>
                <a:rPr lang="en-US" sz="1200" kern="1200"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Semi-Supervised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782C806-2B75-1E9A-913D-BCD9C86BE5A2}"/>
                </a:ext>
              </a:extLst>
            </p:cNvPr>
            <p:cNvCxnSpPr>
              <a:cxnSpLocks/>
            </p:cNvCxnSpPr>
            <p:nvPr/>
          </p:nvCxnSpPr>
          <p:spPr>
            <a:xfrm>
              <a:off x="7468813" y="4352997"/>
              <a:ext cx="386479" cy="0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A350CF-869C-E16E-79DA-02B2E8DB3768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8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source must be self-supervised.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2BFC6-E947-8413-602D-CC13775CA566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80702-2C72-60DA-E6E3-D8984D0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Constrained Mean Shift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3AC6-11D2-418D-3AE1-C1B475DA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Knowledge source must be self-supervised.</a:t>
            </a:r>
          </a:p>
          <a:p>
            <a:r>
              <a:rPr lang="en-US" b="1" dirty="0"/>
              <a:t>Solution:</a:t>
            </a:r>
            <a:r>
              <a:rPr lang="en-US" dirty="0"/>
              <a:t> Use an additional augmentation of target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0F00-F728-B2A3-1012-B68112DC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7567-C62E-42D0-9CC2-12C904FB1B76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3A27F-2DE6-B237-5057-FE128CE1BC44}"/>
              </a:ext>
            </a:extLst>
          </p:cNvPr>
          <p:cNvSpPr/>
          <p:nvPr/>
        </p:nvSpPr>
        <p:spPr>
          <a:xfrm>
            <a:off x="0" y="15340"/>
            <a:ext cx="12192000" cy="1690688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8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AF5B5FD5AD0944939D712FCDB9849A" ma:contentTypeVersion="7" ma:contentTypeDescription="Create a new document." ma:contentTypeScope="" ma:versionID="1e94a4f2895bc87af2c38832eb16f114">
  <xsd:schema xmlns:xsd="http://www.w3.org/2001/XMLSchema" xmlns:xs="http://www.w3.org/2001/XMLSchema" xmlns:p="http://schemas.microsoft.com/office/2006/metadata/properties" xmlns:ns3="828e85ba-fab4-434b-9f23-86b9b512aa5d" xmlns:ns4="28fa71d0-f964-4929-b2f5-dceb6b1ca532" targetNamespace="http://schemas.microsoft.com/office/2006/metadata/properties" ma:root="true" ma:fieldsID="6560b5ee3e68ac48f8e8edad1416aab5" ns3:_="" ns4:_="">
    <xsd:import namespace="828e85ba-fab4-434b-9f23-86b9b512aa5d"/>
    <xsd:import namespace="28fa71d0-f964-4929-b2f5-dceb6b1ca5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e85ba-fab4-434b-9f23-86b9b512a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a71d0-f964-4929-b2f5-dceb6b1ca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2E2F24-98DA-4C2F-AD6E-7DE67D0CD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8e85ba-fab4-434b-9f23-86b9b512aa5d"/>
    <ds:schemaRef ds:uri="28fa71d0-f964-4929-b2f5-dceb6b1ca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D9DBD4-6091-4E7E-ADCD-E8B2E39561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50876-0457-49B2-B1D3-33E74597062D}">
  <ds:schemaRefs>
    <ds:schemaRef ds:uri="http://www.w3.org/XML/1998/namespace"/>
    <ds:schemaRef ds:uri="828e85ba-fab4-434b-9f23-86b9b512aa5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28fa71d0-f964-4929-b2f5-dceb6b1ca53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1458</TotalTime>
  <Words>1225</Words>
  <Application>Microsoft Office PowerPoint</Application>
  <PresentationFormat>Widescreen</PresentationFormat>
  <Paragraphs>238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 Constrained Mean Shift Using Distant Yet Related Neighbors for Representation Learning</vt:lpstr>
      <vt:lpstr>Mean Shift for Representation Learning [1]</vt:lpstr>
      <vt:lpstr>Drawback of MSF</vt:lpstr>
      <vt:lpstr>Solution: Constrained Mean Shift (CMSF) </vt:lpstr>
      <vt:lpstr>Solution: Constrained Mean Shift (CMSF) </vt:lpstr>
      <vt:lpstr>Solution: Constrained Mean Shift (CMSF) </vt:lpstr>
      <vt:lpstr>Solution: Constrained Mean Shift (CMSF) </vt:lpstr>
      <vt:lpstr>Self-supervised Constrained Mean Shift </vt:lpstr>
      <vt:lpstr>Self-supervised Constrained Mean Shift </vt:lpstr>
      <vt:lpstr>Self-supervised Constrained Mean Shift </vt:lpstr>
      <vt:lpstr>Self-supervised Constrained Mean Shift </vt:lpstr>
      <vt:lpstr>Self-supervised Constrained Mean Shift </vt:lpstr>
      <vt:lpstr>Self-supervised Constrained Mean Shift </vt:lpstr>
      <vt:lpstr>Self-supervised Constrained Mean Shift </vt:lpstr>
      <vt:lpstr>Self-supervised Constrained Mean Shift </vt:lpstr>
      <vt:lpstr>Self-supervised Constrained Mean Shift </vt:lpstr>
      <vt:lpstr>Self-supervised Constrained Mean Shift </vt:lpstr>
      <vt:lpstr>Self-supervised Constrained Mean Shift </vt:lpstr>
      <vt:lpstr>Supervised Constrained Mean Shift</vt:lpstr>
      <vt:lpstr>Supervised Constrained Mean Shift</vt:lpstr>
      <vt:lpstr>Supervised Constrained Mean Shift</vt:lpstr>
      <vt:lpstr>Supervised Constrained Mean Shift</vt:lpstr>
      <vt:lpstr>Supervised Constrained Mean Shift</vt:lpstr>
      <vt:lpstr>Supervised Constrained Mean Shift</vt:lpstr>
      <vt:lpstr>Semi-supervised CMSF</vt:lpstr>
      <vt:lpstr>Experiments and Results</vt:lpstr>
      <vt:lpstr>Observations on Constrained NNs</vt:lpstr>
      <vt:lpstr>Observations on Constrained NNs</vt:lpstr>
      <vt:lpstr>Observations on Constrained NNs</vt:lpstr>
      <vt:lpstr>Observations on Constrained NNs</vt:lpstr>
      <vt:lpstr>Observations on Constrained NNs</vt:lpstr>
      <vt:lpstr>Self-supervised Results on ImageNet-1k</vt:lpstr>
      <vt:lpstr>Self-supervised Results on ImageNet-1k</vt:lpstr>
      <vt:lpstr>Self-supervised Results on ImageNet-1k</vt:lpstr>
      <vt:lpstr>Semi-supervised Results on ImageNet-1k</vt:lpstr>
      <vt:lpstr>Semi-supervised Results on ImageNet-1k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Navaneet Kadur Lakshminarasimha Murthy</dc:creator>
  <cp:lastModifiedBy>Navaneet Kadur Lakshminarasimha Murthy</cp:lastModifiedBy>
  <cp:revision>8</cp:revision>
  <dcterms:created xsi:type="dcterms:W3CDTF">2022-09-27T23:43:46Z</dcterms:created>
  <dcterms:modified xsi:type="dcterms:W3CDTF">2022-10-16T20:15:53Z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0x01010083AF5B5FD5AD0944939D712FCDB9849A</vt:lpwstr>
  </property>
</Properties>
</file>